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313" r:id="rId2"/>
    <p:sldId id="314" r:id="rId3"/>
    <p:sldId id="257" r:id="rId4"/>
    <p:sldId id="317" r:id="rId5"/>
    <p:sldId id="258" r:id="rId6"/>
    <p:sldId id="293" r:id="rId7"/>
    <p:sldId id="287" r:id="rId8"/>
    <p:sldId id="294" r:id="rId9"/>
    <p:sldId id="315" r:id="rId10"/>
    <p:sldId id="295" r:id="rId11"/>
    <p:sldId id="301" r:id="rId12"/>
    <p:sldId id="290" r:id="rId13"/>
    <p:sldId id="266" r:id="rId14"/>
    <p:sldId id="267" r:id="rId15"/>
    <p:sldId id="268" r:id="rId16"/>
    <p:sldId id="296" r:id="rId17"/>
    <p:sldId id="316" r:id="rId18"/>
    <p:sldId id="297" r:id="rId19"/>
    <p:sldId id="318" r:id="rId20"/>
    <p:sldId id="298" r:id="rId21"/>
    <p:sldId id="271" r:id="rId22"/>
    <p:sldId id="272" r:id="rId23"/>
    <p:sldId id="299" r:id="rId24"/>
    <p:sldId id="302" r:id="rId25"/>
    <p:sldId id="319" r:id="rId26"/>
    <p:sldId id="320" r:id="rId27"/>
    <p:sldId id="321" r:id="rId28"/>
    <p:sldId id="322" r:id="rId29"/>
    <p:sldId id="323" r:id="rId30"/>
    <p:sldId id="324" r:id="rId31"/>
    <p:sldId id="307" r:id="rId32"/>
    <p:sldId id="325" r:id="rId33"/>
    <p:sldId id="326" r:id="rId34"/>
    <p:sldId id="327" r:id="rId35"/>
    <p:sldId id="328" r:id="rId36"/>
    <p:sldId id="329" r:id="rId37"/>
    <p:sldId id="330" r:id="rId38"/>
    <p:sldId id="261" r:id="rId39"/>
    <p:sldId id="308" r:id="rId40"/>
    <p:sldId id="263" r:id="rId41"/>
    <p:sldId id="309" r:id="rId42"/>
    <p:sldId id="310" r:id="rId43"/>
    <p:sldId id="273" r:id="rId44"/>
    <p:sldId id="274" r:id="rId45"/>
    <p:sldId id="300" r:id="rId46"/>
    <p:sldId id="275" r:id="rId47"/>
    <p:sldId id="276" r:id="rId48"/>
    <p:sldId id="311" r:id="rId49"/>
    <p:sldId id="312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76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8D8A8-0CE4-4AD8-A965-3F2E42AD734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064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07AB709-2CC7-403E-AE79-2B63CA1846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FC4E629-E0A3-4CBF-8418-4E8741681D57}" type="datetimeFigureOut">
              <a:rPr lang="en-US" smtClean="0"/>
              <a:pPr/>
              <a:t>4/16/2013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Medial_inferior_genicular_artery" TargetMode="External"/><Relationship Id="rId3" Type="http://schemas.openxmlformats.org/officeDocument/2006/relationships/hyperlink" Target="http://en.wikipedia.org/wiki/Posterior_tibial_artery" TargetMode="External"/><Relationship Id="rId7" Type="http://schemas.openxmlformats.org/officeDocument/2006/relationships/hyperlink" Target="http://en.wikipedia.org/wiki/Lateral_inferior_genicular_artery" TargetMode="External"/><Relationship Id="rId2" Type="http://schemas.openxmlformats.org/officeDocument/2006/relationships/hyperlink" Target="http://en.wikipedia.org/wiki/Anterior_tibial_arter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Middle_genicular_artery" TargetMode="External"/><Relationship Id="rId5" Type="http://schemas.openxmlformats.org/officeDocument/2006/relationships/hyperlink" Target="http://en.wikipedia.org/wiki/Lateral_superior_genicular_artery" TargetMode="External"/><Relationship Id="rId4" Type="http://schemas.openxmlformats.org/officeDocument/2006/relationships/hyperlink" Target="http://en.wikipedia.org/wiki/Medial_superior_genicular_artery" TargetMode="External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Medial_inferior_genicular_artery" TargetMode="External"/><Relationship Id="rId3" Type="http://schemas.openxmlformats.org/officeDocument/2006/relationships/hyperlink" Target="http://en.wikipedia.org/wiki/Posterior_tibial_artery" TargetMode="External"/><Relationship Id="rId7" Type="http://schemas.openxmlformats.org/officeDocument/2006/relationships/hyperlink" Target="http://en.wikipedia.org/wiki/Lateral_inferior_genicular_artery" TargetMode="External"/><Relationship Id="rId2" Type="http://schemas.openxmlformats.org/officeDocument/2006/relationships/hyperlink" Target="http://en.wikipedia.org/wiki/Anterior_tibial_arter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Middle_genicular_artery" TargetMode="External"/><Relationship Id="rId5" Type="http://schemas.openxmlformats.org/officeDocument/2006/relationships/hyperlink" Target="http://en.wikipedia.org/wiki/Lateral_superior_genicular_artery" TargetMode="External"/><Relationship Id="rId4" Type="http://schemas.openxmlformats.org/officeDocument/2006/relationships/hyperlink" Target="http://en.wikipedia.org/wiki/Medial_superior_genicular_artery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5715016"/>
            <a:ext cx="7772400" cy="993632"/>
          </a:xfrm>
        </p:spPr>
        <p:txBody>
          <a:bodyPr>
            <a:noAutofit/>
          </a:bodyPr>
          <a:lstStyle/>
          <a:p>
            <a:r>
              <a:rPr lang="en-GB" sz="4800" dirty="0" smtClean="0"/>
              <a:t>Dr </a:t>
            </a:r>
            <a:r>
              <a:rPr lang="en-GB" sz="4800" dirty="0" err="1" smtClean="0"/>
              <a:t>Elsayed</a:t>
            </a:r>
            <a:r>
              <a:rPr lang="en-GB" sz="4800" dirty="0" smtClean="0"/>
              <a:t> </a:t>
            </a:r>
            <a:r>
              <a:rPr lang="en-GB" sz="4800" dirty="0" err="1" smtClean="0"/>
              <a:t>Aly</a:t>
            </a:r>
            <a:r>
              <a:rPr lang="en-GB" sz="4800" dirty="0" smtClean="0"/>
              <a:t> </a:t>
            </a:r>
            <a:r>
              <a:rPr lang="en-GB" sz="4800" dirty="0" err="1" smtClean="0"/>
              <a:t>Metwally</a:t>
            </a:r>
            <a:endParaRPr lang="en-US" sz="4800" dirty="0"/>
          </a:p>
        </p:txBody>
      </p:sp>
      <p:pic>
        <p:nvPicPr>
          <p:cNvPr id="5" name="Content Placeholder 14" descr="Green Sea Turtle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57" b="67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39535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Branches of </a:t>
            </a:r>
            <a:r>
              <a:rPr lang="en-GB" dirty="0" err="1"/>
              <a:t>profuda</a:t>
            </a:r>
            <a:r>
              <a:rPr lang="en-GB" dirty="0"/>
              <a:t> </a:t>
            </a:r>
            <a:r>
              <a:rPr lang="en-GB" dirty="0" err="1"/>
              <a:t>femoris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4474840" cy="4845136"/>
          </a:xfrm>
        </p:spPr>
        <p:txBody>
          <a:bodyPr/>
          <a:lstStyle/>
          <a:p>
            <a:pPr marL="114300" indent="0">
              <a:buNone/>
            </a:pPr>
            <a:r>
              <a:rPr lang="en-GB" dirty="0"/>
              <a:t>Lateral circumflex femoral </a:t>
            </a:r>
          </a:p>
          <a:p>
            <a:pPr marL="114300" indent="0">
              <a:buNone/>
            </a:pPr>
            <a:endParaRPr lang="en-GB" dirty="0"/>
          </a:p>
          <a:p>
            <a:pPr marL="114300" indent="0">
              <a:buNone/>
            </a:pPr>
            <a:endParaRPr lang="en-GB" dirty="0"/>
          </a:p>
          <a:p>
            <a:pPr marL="114300" indent="0">
              <a:buNone/>
            </a:pPr>
            <a:r>
              <a:rPr lang="en-GB" dirty="0"/>
              <a:t>Medial circumflex femoral</a:t>
            </a:r>
          </a:p>
          <a:p>
            <a:pPr marL="114300" indent="0">
              <a:buNone/>
            </a:pPr>
            <a:endParaRPr lang="en-GB" dirty="0"/>
          </a:p>
          <a:p>
            <a:pPr marL="628650" indent="-514350">
              <a:buFont typeface="+mj-lt"/>
              <a:buAutoNum type="arabicPeriod"/>
            </a:pPr>
            <a:endParaRPr lang="en-GB" dirty="0"/>
          </a:p>
          <a:p>
            <a:pPr marL="114300" indent="0">
              <a:buNone/>
            </a:pPr>
            <a:r>
              <a:rPr lang="en-GB" dirty="0"/>
              <a:t>Perforating arteries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44824"/>
            <a:ext cx="344157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Straight Arrow Connector 25"/>
          <p:cNvCxnSpPr/>
          <p:nvPr/>
        </p:nvCxnSpPr>
        <p:spPr>
          <a:xfrm flipH="1">
            <a:off x="1043608" y="1988840"/>
            <a:ext cx="50405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7664" y="1988840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547664" y="1988840"/>
            <a:ext cx="1368152" cy="108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95591" y="2267580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ascending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350074" y="2267580"/>
            <a:ext cx="115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transverse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699792" y="2267580"/>
            <a:ext cx="1872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descending</a:t>
            </a:r>
            <a:endParaRPr lang="en-US" dirty="0"/>
          </a:p>
        </p:txBody>
      </p:sp>
      <p:cxnSp>
        <p:nvCxnSpPr>
          <p:cNvPr id="35" name="Straight Arrow Connector 34"/>
          <p:cNvCxnSpPr/>
          <p:nvPr/>
        </p:nvCxnSpPr>
        <p:spPr>
          <a:xfrm flipH="1">
            <a:off x="1043608" y="3501008"/>
            <a:ext cx="68407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727684" y="3501008"/>
            <a:ext cx="50405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1727684" y="3501008"/>
            <a:ext cx="1188132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60017" y="3923764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ascending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1653040" y="3930848"/>
            <a:ext cx="115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transverse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915816" y="3890580"/>
            <a:ext cx="1179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acetabular</a:t>
            </a:r>
            <a:endParaRPr lang="en-US" dirty="0"/>
          </a:p>
        </p:txBody>
      </p:sp>
      <p:cxnSp>
        <p:nvCxnSpPr>
          <p:cNvPr id="44" name="Elbow Connector 43"/>
          <p:cNvCxnSpPr/>
          <p:nvPr/>
        </p:nvCxnSpPr>
        <p:spPr>
          <a:xfrm>
            <a:off x="2230281" y="5085184"/>
            <a:ext cx="274276" cy="216024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82941" y="5519151"/>
            <a:ext cx="5097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4 perforating and ends as the 4 </a:t>
            </a:r>
            <a:r>
              <a:rPr lang="en-GB" sz="2400" dirty="0" err="1" smtClean="0"/>
              <a:t>th</a:t>
            </a:r>
            <a:r>
              <a:rPr lang="en-GB" sz="2400" dirty="0" smtClean="0"/>
              <a:t>  one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52769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/>
      <p:bldP spid="32" grpId="0"/>
      <p:bldP spid="33" grpId="0"/>
      <p:bldP spid="40" grpId="0"/>
      <p:bldP spid="41" grpId="0"/>
      <p:bldP spid="42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8696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Branches of </a:t>
            </a:r>
            <a:r>
              <a:rPr lang="en-GB" dirty="0" err="1" smtClean="0"/>
              <a:t>profuda</a:t>
            </a:r>
            <a:r>
              <a:rPr lang="en-GB" dirty="0" smtClean="0"/>
              <a:t> </a:t>
            </a:r>
            <a:r>
              <a:rPr lang="en-GB" dirty="0" err="1" smtClean="0"/>
              <a:t>femoris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GB" sz="3200" dirty="0" smtClean="0"/>
              <a:t>Lateral circumflex femoral </a:t>
            </a:r>
          </a:p>
          <a:p>
            <a:pPr marL="114300" indent="0">
              <a:buNone/>
            </a:pPr>
            <a:endParaRPr lang="en-GB" sz="3200" dirty="0" smtClean="0"/>
          </a:p>
          <a:p>
            <a:pPr marL="114300" indent="0">
              <a:buNone/>
            </a:pPr>
            <a:endParaRPr lang="en-GB" sz="3200" dirty="0" smtClean="0"/>
          </a:p>
          <a:p>
            <a:pPr marL="114300" indent="0">
              <a:buNone/>
            </a:pPr>
            <a:r>
              <a:rPr lang="en-GB" sz="3200" dirty="0" smtClean="0"/>
              <a:t>Medial circumflex femoral</a:t>
            </a:r>
          </a:p>
          <a:p>
            <a:pPr marL="628650" indent="-514350">
              <a:buFont typeface="+mj-lt"/>
              <a:buAutoNum type="arabicPeriod"/>
            </a:pPr>
            <a:endParaRPr lang="en-GB" sz="3200" dirty="0" smtClean="0"/>
          </a:p>
          <a:p>
            <a:pPr marL="628650" indent="-514350">
              <a:buFont typeface="+mj-lt"/>
              <a:buAutoNum type="arabicPeriod"/>
            </a:pPr>
            <a:endParaRPr lang="en-GB" sz="3200" dirty="0" smtClean="0"/>
          </a:p>
          <a:p>
            <a:pPr marL="114300" indent="0">
              <a:buNone/>
            </a:pPr>
            <a:r>
              <a:rPr lang="en-GB" sz="3200" dirty="0" smtClean="0"/>
              <a:t>Perforating arteries</a:t>
            </a:r>
            <a:endParaRPr lang="en-US" sz="3200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5004048" y="1916832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5004048" y="1916832"/>
            <a:ext cx="57606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5004048" y="1916832"/>
            <a:ext cx="360040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004048" y="3573016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004048" y="3573016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004048" y="3573016"/>
            <a:ext cx="432048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68144" y="1605052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ascending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868144" y="2094126"/>
            <a:ext cx="115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transverse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868144" y="2588270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descending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868144" y="3388350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ascending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853716" y="3892406"/>
            <a:ext cx="115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transverse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843330" y="4333612"/>
            <a:ext cx="1179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acetabular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907704" y="5877272"/>
            <a:ext cx="6045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4 perforating and ends as the 4 </a:t>
            </a:r>
            <a:r>
              <a:rPr lang="en-GB" sz="2400" dirty="0" err="1" smtClean="0"/>
              <a:t>th</a:t>
            </a:r>
            <a:r>
              <a:rPr lang="en-GB" sz="2400" dirty="0" smtClean="0"/>
              <a:t>  perforating</a:t>
            </a:r>
            <a:endParaRPr lang="en-US" sz="2400" dirty="0"/>
          </a:p>
        </p:txBody>
      </p:sp>
      <p:cxnSp>
        <p:nvCxnSpPr>
          <p:cNvPr id="26" name="Elbow Connector 25"/>
          <p:cNvCxnSpPr/>
          <p:nvPr/>
        </p:nvCxnSpPr>
        <p:spPr>
          <a:xfrm rot="16200000" flipH="1">
            <a:off x="3923928" y="5517232"/>
            <a:ext cx="432048" cy="288032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0942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Popliteal</a:t>
            </a:r>
            <a:r>
              <a:rPr lang="en-US" dirty="0" smtClean="0"/>
              <a:t> artery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57298"/>
            <a:ext cx="4788024" cy="5500702"/>
          </a:xfrm>
        </p:spPr>
        <p:txBody>
          <a:bodyPr>
            <a:normAutofit fontScale="77500" lnSpcReduction="20000"/>
          </a:bodyPr>
          <a:lstStyle/>
          <a:p>
            <a:pPr algn="l" rtl="0">
              <a:defRPr/>
            </a:pPr>
            <a:r>
              <a:rPr lang="en-US" sz="3600" b="1" dirty="0" smtClean="0"/>
              <a:t>Origin: </a:t>
            </a:r>
            <a:r>
              <a:rPr lang="en-US" sz="3600" dirty="0" smtClean="0"/>
              <a:t>Is the continuation of the femoral at Adductor hiatus.</a:t>
            </a:r>
          </a:p>
          <a:p>
            <a:pPr algn="l" rtl="0">
              <a:defRPr/>
            </a:pPr>
            <a:r>
              <a:rPr lang="en-US" sz="3600" b="1" dirty="0" smtClean="0"/>
              <a:t>Course and relation:</a:t>
            </a:r>
          </a:p>
          <a:p>
            <a:pPr algn="l" rtl="0">
              <a:defRPr/>
            </a:pPr>
            <a:r>
              <a:rPr lang="en-US" sz="3600" dirty="0" err="1" smtClean="0"/>
              <a:t>Desc</a:t>
            </a:r>
            <a:r>
              <a:rPr lang="en-US" sz="3600" dirty="0" smtClean="0"/>
              <a:t> on pop surf of femur, cap of knee, pop </a:t>
            </a:r>
            <a:r>
              <a:rPr lang="en-US" sz="3600" dirty="0" err="1" smtClean="0"/>
              <a:t>ms.</a:t>
            </a:r>
            <a:endParaRPr lang="en-US" sz="3600" dirty="0" smtClean="0"/>
          </a:p>
          <a:p>
            <a:pPr algn="l" rtl="0">
              <a:defRPr/>
            </a:pPr>
            <a:r>
              <a:rPr lang="en-US" sz="3600" dirty="0" smtClean="0"/>
              <a:t>Nerve then vein then art from sup to deep.</a:t>
            </a:r>
          </a:p>
          <a:p>
            <a:pPr algn="l" rtl="0">
              <a:defRPr/>
            </a:pPr>
            <a:r>
              <a:rPr lang="en-US" sz="3600" b="1" dirty="0" smtClean="0"/>
              <a:t>Termination: </a:t>
            </a:r>
            <a:r>
              <a:rPr lang="en-US" sz="3600" dirty="0" smtClean="0"/>
              <a:t>at the lower border of the </a:t>
            </a:r>
            <a:r>
              <a:rPr lang="en-US" sz="3600" dirty="0" err="1" smtClean="0"/>
              <a:t>Popliteus</a:t>
            </a:r>
            <a:r>
              <a:rPr lang="en-US" sz="3600" dirty="0" smtClean="0"/>
              <a:t>, where it divides into </a:t>
            </a:r>
            <a:r>
              <a:rPr lang="en-US" sz="3600" b="1" dirty="0" smtClean="0"/>
              <a:t>anterior </a:t>
            </a:r>
            <a:r>
              <a:rPr lang="en-US" sz="3600" dirty="0" smtClean="0"/>
              <a:t>and </a:t>
            </a:r>
            <a:r>
              <a:rPr lang="en-US" sz="3600" b="1" dirty="0" smtClean="0"/>
              <a:t>posterior </a:t>
            </a:r>
            <a:r>
              <a:rPr lang="en-US" sz="3600" b="1" dirty="0" err="1" smtClean="0"/>
              <a:t>tibial</a:t>
            </a:r>
            <a:r>
              <a:rPr lang="en-US" sz="3600" b="1" dirty="0" smtClean="0"/>
              <a:t> arteries.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ar-EG" sz="2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08720"/>
            <a:ext cx="4241477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2744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Branches of </a:t>
            </a:r>
            <a:r>
              <a:rPr lang="en-US" dirty="0"/>
              <a:t>p</a:t>
            </a:r>
            <a:r>
              <a:rPr lang="en-US" dirty="0" smtClean="0"/>
              <a:t>opliteal artery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428736"/>
            <a:ext cx="4718328" cy="5240624"/>
          </a:xfrm>
        </p:spPr>
        <p:txBody>
          <a:bodyPr>
            <a:normAutofit lnSpcReduction="10000"/>
          </a:bodyPr>
          <a:lstStyle/>
          <a:p>
            <a:pPr marL="571500" indent="-457200" algn="l" rtl="0">
              <a:buNone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Anterior tibial artery"/>
              </a:rPr>
              <a:t>I-Terminal branches: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Anterior tibial artery"/>
              </a:rPr>
              <a:t>anterior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Anterior tibial artery"/>
              </a:rPr>
              <a:t>tibial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Anterior tibial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Posterior tibial artery"/>
              </a:rPr>
              <a:t>posterior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Posterior tibial artery"/>
              </a:rPr>
              <a:t>tibial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Posterior tibial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None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II-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 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Superior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medial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Lateral superior genicular artery"/>
              </a:rPr>
              <a:t>Superior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Lateral superior genicular artery"/>
              </a:rPr>
              <a:t>lateral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Lateral superior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Lateral superior genicular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tooltip="Middle genicular artery"/>
              </a:rPr>
              <a:t>middle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tooltip="Middle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tooltip="Middle genicular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Lateral inferior genicular artery"/>
              </a:rPr>
              <a:t>Inferior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Lateral inferior genicular artery"/>
              </a:rPr>
              <a:t>lateral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Lateral inferior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Lateral inferior genicular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Medial inferior genicular artery"/>
              </a:rPr>
              <a:t>Inferior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Medial inferior genicular artery"/>
              </a:rPr>
              <a:t>medial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Medial inferior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Medial inferior genicular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  <a:defRPr/>
            </a:pPr>
            <a:r>
              <a:rPr lang="en-GB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Anterior tibial artery"/>
              </a:rPr>
              <a:t>III- Muscular branches.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2" tooltip="Anterior tibial artery"/>
            </a:endParaRPr>
          </a:p>
          <a:p>
            <a:pPr algn="l" rtl="0">
              <a:defRPr/>
            </a:pPr>
            <a:endParaRPr lang="ar-EG" sz="2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9" y="1196752"/>
            <a:ext cx="381642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2283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Anterior </a:t>
            </a:r>
            <a:r>
              <a:rPr lang="en-US" dirty="0" err="1" smtClean="0"/>
              <a:t>tibial</a:t>
            </a:r>
            <a:r>
              <a:rPr lang="en-US" dirty="0" smtClean="0"/>
              <a:t> artery</a:t>
            </a:r>
            <a:endParaRPr lang="ar-EG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" y="1628800"/>
            <a:ext cx="5076055" cy="4824388"/>
          </a:xfrm>
        </p:spPr>
        <p:txBody>
          <a:bodyPr>
            <a:normAutofit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dirty="0" smtClean="0"/>
              <a:t> </a:t>
            </a:r>
            <a:r>
              <a:rPr lang="en-US" b="1" dirty="0" smtClean="0"/>
              <a:t>Origin: </a:t>
            </a:r>
            <a:r>
              <a:rPr lang="en-US" dirty="0" smtClean="0"/>
              <a:t>at the lower border of the </a:t>
            </a:r>
            <a:r>
              <a:rPr lang="en-US" dirty="0" err="1" smtClean="0"/>
              <a:t>Popliteus</a:t>
            </a:r>
            <a:r>
              <a:rPr lang="en-US" dirty="0" smtClean="0"/>
              <a:t> as one of the two terminal branches of popliteal artery. </a:t>
            </a:r>
          </a:p>
          <a:p>
            <a:pPr>
              <a:buNone/>
              <a:defRPr/>
            </a:pPr>
            <a:r>
              <a:rPr lang="en-US" dirty="0" smtClean="0"/>
              <a:t> </a:t>
            </a:r>
            <a:r>
              <a:rPr lang="en-US" b="1" dirty="0" smtClean="0"/>
              <a:t>Termination: </a:t>
            </a:r>
            <a:r>
              <a:rPr lang="en-US" dirty="0" smtClean="0"/>
              <a:t>on </a:t>
            </a:r>
            <a:r>
              <a:rPr lang="en-US" dirty="0"/>
              <a:t>the front of the ankle-joint, </a:t>
            </a:r>
            <a:r>
              <a:rPr lang="en-US" dirty="0" smtClean="0"/>
              <a:t>midway between 2 </a:t>
            </a:r>
            <a:r>
              <a:rPr lang="en-US" dirty="0" err="1" smtClean="0"/>
              <a:t>maleoli</a:t>
            </a:r>
            <a:r>
              <a:rPr lang="en-US" dirty="0" smtClean="0"/>
              <a:t> and </a:t>
            </a:r>
            <a:r>
              <a:rPr lang="en-US" dirty="0"/>
              <a:t>becomes the </a:t>
            </a:r>
            <a:r>
              <a:rPr lang="en-US" b="1" dirty="0" err="1"/>
              <a:t>dorsalis</a:t>
            </a:r>
            <a:r>
              <a:rPr lang="en-US" b="1" dirty="0"/>
              <a:t> </a:t>
            </a:r>
            <a:r>
              <a:rPr lang="en-US" b="1" dirty="0" err="1" smtClean="0"/>
              <a:t>pedis</a:t>
            </a:r>
            <a:r>
              <a:rPr lang="en-US" b="1" dirty="0" smtClean="0"/>
              <a:t>.</a:t>
            </a:r>
            <a:endParaRPr lang="en-US" dirty="0" smtClean="0"/>
          </a:p>
          <a:p>
            <a:pPr>
              <a:buNone/>
              <a:defRPr/>
            </a:pPr>
            <a:r>
              <a:rPr lang="en-US" b="1" dirty="0" smtClean="0"/>
              <a:t>Course: </a:t>
            </a:r>
            <a:r>
              <a:rPr lang="en-US" dirty="0" smtClean="0"/>
              <a:t>passes forward  through the aperture above the upper border of the </a:t>
            </a:r>
            <a:r>
              <a:rPr lang="en-US" dirty="0" err="1" smtClean="0"/>
              <a:t>interosseous</a:t>
            </a:r>
            <a:r>
              <a:rPr lang="en-US" dirty="0" smtClean="0"/>
              <a:t> membrane and descends on the anterior surface of the </a:t>
            </a:r>
            <a:r>
              <a:rPr lang="en-US" dirty="0" err="1" smtClean="0"/>
              <a:t>interosseous</a:t>
            </a:r>
            <a:r>
              <a:rPr lang="en-US" dirty="0" smtClean="0"/>
              <a:t> membrane.</a:t>
            </a:r>
            <a:endParaRPr lang="ar-EG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20984"/>
            <a:ext cx="3973513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544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39784"/>
          </a:xfrm>
        </p:spPr>
        <p:txBody>
          <a:bodyPr/>
          <a:lstStyle/>
          <a:p>
            <a:r>
              <a:rPr lang="en-US" sz="4000" b="1" dirty="0" smtClean="0"/>
              <a:t>Branches</a:t>
            </a:r>
            <a:r>
              <a:rPr lang="en-US" sz="4000" b="1" dirty="0"/>
              <a:t> </a:t>
            </a:r>
            <a:r>
              <a:rPr lang="en-US" sz="4000" b="1" dirty="0" smtClean="0"/>
              <a:t>of anterior </a:t>
            </a:r>
            <a:r>
              <a:rPr lang="en-US" sz="4000" b="1" dirty="0" err="1" smtClean="0"/>
              <a:t>tibial</a:t>
            </a:r>
            <a:r>
              <a:rPr lang="en-US" sz="4000" b="1" dirty="0" smtClean="0"/>
              <a:t> artery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0" y="1428736"/>
            <a:ext cx="4114800" cy="5143536"/>
          </a:xfrm>
        </p:spPr>
        <p:txBody>
          <a:bodyPr>
            <a:noAutofit/>
          </a:bodyPr>
          <a:lstStyle/>
          <a:p>
            <a:pPr marL="571500" indent="-457200">
              <a:buNone/>
              <a:defRPr/>
            </a:pPr>
            <a:r>
              <a:rPr lang="en-US" sz="2800" b="1" dirty="0" smtClean="0"/>
              <a:t>I- recurrent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 smtClean="0"/>
              <a:t>Posterior </a:t>
            </a:r>
            <a:r>
              <a:rPr lang="en-US" sz="2800" dirty="0" err="1"/>
              <a:t>t</a:t>
            </a:r>
            <a:r>
              <a:rPr lang="en-US" sz="2800" dirty="0" err="1" smtClean="0"/>
              <a:t>ibial</a:t>
            </a:r>
            <a:r>
              <a:rPr lang="en-US" sz="2800" dirty="0" smtClean="0"/>
              <a:t> recurrent</a:t>
            </a:r>
            <a:r>
              <a:rPr lang="en-US" sz="2800" dirty="0"/>
              <a:t>.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/>
              <a:t> Anterior </a:t>
            </a:r>
            <a:r>
              <a:rPr lang="en-US" sz="2800" dirty="0" err="1" smtClean="0"/>
              <a:t>tibial</a:t>
            </a:r>
            <a:r>
              <a:rPr lang="en-US" sz="2800" dirty="0" smtClean="0"/>
              <a:t> recurrent</a:t>
            </a:r>
            <a:r>
              <a:rPr lang="en-US" sz="2800" dirty="0"/>
              <a:t>.</a:t>
            </a:r>
          </a:p>
          <a:p>
            <a:pPr marL="571500" indent="-457200">
              <a:buNone/>
              <a:defRPr/>
            </a:pPr>
            <a:r>
              <a:rPr lang="en-US" sz="2800" b="1" dirty="0" smtClean="0"/>
              <a:t>II- </a:t>
            </a:r>
            <a:r>
              <a:rPr lang="en-US" sz="2800" b="1" dirty="0" err="1" smtClean="0"/>
              <a:t>Malleolar</a:t>
            </a:r>
            <a:r>
              <a:rPr lang="en-US" sz="2800" b="1" dirty="0" smtClean="0"/>
              <a:t> </a:t>
            </a:r>
          </a:p>
          <a:p>
            <a:pPr marL="628650" indent="-514350">
              <a:buFont typeface="+mj-lt"/>
              <a:buAutoNum type="arabicPeriod"/>
              <a:defRPr/>
            </a:pPr>
            <a:r>
              <a:rPr lang="en-US" sz="2800" dirty="0" smtClean="0"/>
              <a:t> </a:t>
            </a:r>
            <a:r>
              <a:rPr lang="en-US" sz="2800" dirty="0"/>
              <a:t>Anterior </a:t>
            </a:r>
            <a:r>
              <a:rPr lang="en-US" sz="2800" dirty="0" smtClean="0"/>
              <a:t>medial </a:t>
            </a:r>
            <a:r>
              <a:rPr lang="en-US" sz="2800" dirty="0" err="1" smtClean="0"/>
              <a:t>malleolar</a:t>
            </a:r>
            <a:r>
              <a:rPr lang="en-US" sz="2800" dirty="0" smtClean="0"/>
              <a:t> </a:t>
            </a:r>
            <a:endParaRPr lang="en-US" sz="2800" dirty="0"/>
          </a:p>
          <a:p>
            <a:pPr marL="628650" indent="-514350">
              <a:buFont typeface="+mj-lt"/>
              <a:buAutoNum type="arabicPeriod"/>
              <a:defRPr/>
            </a:pPr>
            <a:r>
              <a:rPr lang="en-US" sz="2800" dirty="0"/>
              <a:t> Anterior </a:t>
            </a:r>
            <a:r>
              <a:rPr lang="en-US" sz="2800" dirty="0" smtClean="0"/>
              <a:t>lateral </a:t>
            </a:r>
            <a:r>
              <a:rPr lang="en-US" sz="2800" dirty="0" err="1"/>
              <a:t>malleolar</a:t>
            </a:r>
            <a:r>
              <a:rPr lang="en-US" sz="2800" dirty="0"/>
              <a:t>.</a:t>
            </a:r>
            <a:endParaRPr lang="en-US" sz="2800" dirty="0" smtClean="0"/>
          </a:p>
          <a:p>
            <a:pPr marL="571500" indent="-457200">
              <a:buNone/>
              <a:defRPr/>
            </a:pPr>
            <a:r>
              <a:rPr lang="en-US" sz="2800" dirty="0" smtClean="0"/>
              <a:t> </a:t>
            </a:r>
            <a:r>
              <a:rPr lang="en-US" sz="2800" b="1" dirty="0" smtClean="0"/>
              <a:t>III-muscular and nutrient</a:t>
            </a:r>
            <a:endParaRPr lang="en-US" sz="2800" b="1" dirty="0"/>
          </a:p>
          <a:p>
            <a:pPr marL="114300" indent="0">
              <a:buNone/>
              <a:defRPr/>
            </a:pP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0" y="1500174"/>
            <a:ext cx="397351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6797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Dorsalis</a:t>
            </a:r>
            <a:r>
              <a:rPr lang="en-US" dirty="0" smtClean="0"/>
              <a:t> </a:t>
            </a:r>
            <a:r>
              <a:rPr lang="en-US" dirty="0" err="1" smtClean="0"/>
              <a:t>pedis</a:t>
            </a:r>
            <a:r>
              <a:rPr lang="en-US" dirty="0" smtClean="0"/>
              <a:t> artery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1612"/>
            <a:ext cx="4043362" cy="48006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Origin: </a:t>
            </a:r>
            <a:r>
              <a:rPr lang="en-US" sz="2800" dirty="0" smtClean="0"/>
              <a:t>cont of ant </a:t>
            </a:r>
            <a:r>
              <a:rPr lang="en-US" sz="2800" dirty="0" err="1" smtClean="0"/>
              <a:t>tibial</a:t>
            </a:r>
            <a:r>
              <a:rPr lang="en-US" sz="2800" dirty="0" smtClean="0"/>
              <a:t> A,</a:t>
            </a:r>
          </a:p>
          <a:p>
            <a:r>
              <a:rPr lang="en-US" sz="2800" dirty="0" smtClean="0"/>
              <a:t>Pass deep to inferior ext </a:t>
            </a:r>
            <a:r>
              <a:rPr lang="en-US" sz="2800" dirty="0" err="1" smtClean="0"/>
              <a:t>retinaculum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At proximal part of 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dorsal int. space  passes to the sole of foot.</a:t>
            </a:r>
          </a:p>
          <a:p>
            <a:r>
              <a:rPr lang="en-US" sz="2800" dirty="0" smtClean="0"/>
              <a:t>It ends by </a:t>
            </a:r>
            <a:r>
              <a:rPr lang="en-US" sz="2800" dirty="0" err="1" smtClean="0"/>
              <a:t>anastomosing</a:t>
            </a:r>
            <a:r>
              <a:rPr lang="en-US" sz="2800" dirty="0" smtClean="0"/>
              <a:t> with plantar arch</a:t>
            </a:r>
            <a:endParaRPr lang="ar-SA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628800"/>
            <a:ext cx="417353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Branches of </a:t>
            </a:r>
            <a:r>
              <a:rPr lang="en-GB" dirty="0" err="1" smtClean="0"/>
              <a:t>dorsalis</a:t>
            </a:r>
            <a:r>
              <a:rPr lang="en-GB" dirty="0" smtClean="0"/>
              <a:t> </a:t>
            </a:r>
            <a:r>
              <a:rPr lang="en-GB" dirty="0" err="1" smtClean="0"/>
              <a:t>pedis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0" y="1285860"/>
            <a:ext cx="4114800" cy="5572140"/>
          </a:xfrm>
        </p:spPr>
        <p:txBody>
          <a:bodyPr>
            <a:noAutofit/>
          </a:bodyPr>
          <a:lstStyle/>
          <a:p>
            <a:pPr marL="571500" indent="-457200">
              <a:buNone/>
              <a:defRPr/>
            </a:pPr>
            <a:r>
              <a:rPr lang="en-US" sz="2800" b="1" dirty="0" smtClean="0"/>
              <a:t>I- Tarsal 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 smtClean="0"/>
              <a:t>Lateral tarsal artery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 smtClean="0"/>
              <a:t>Medial tarsal artery</a:t>
            </a:r>
            <a:endParaRPr lang="en-US" sz="2800" dirty="0"/>
          </a:p>
          <a:p>
            <a:pPr marL="571500" indent="-457200">
              <a:buNone/>
              <a:defRPr/>
            </a:pPr>
            <a:r>
              <a:rPr lang="en-US" sz="2800" b="1" dirty="0" smtClean="0"/>
              <a:t>II- Metatarsal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 smtClean="0"/>
              <a:t>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</a:t>
            </a:r>
            <a:r>
              <a:rPr lang="en-US" sz="2800" dirty="0"/>
              <a:t>dorsal metatarsal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/>
              <a:t>1</a:t>
            </a:r>
            <a:r>
              <a:rPr lang="en-US" sz="2800" baseline="30000" dirty="0"/>
              <a:t>st</a:t>
            </a:r>
            <a:r>
              <a:rPr lang="en-US" sz="2800" dirty="0"/>
              <a:t> planter </a:t>
            </a:r>
            <a:r>
              <a:rPr lang="en-US" sz="2800" dirty="0" smtClean="0"/>
              <a:t>metatarsal </a:t>
            </a:r>
            <a:endParaRPr lang="ar-EG" sz="2800" dirty="0"/>
          </a:p>
          <a:p>
            <a:pPr>
              <a:buNone/>
            </a:pPr>
            <a:r>
              <a:rPr lang="en-US" sz="2800" b="1" dirty="0" smtClean="0"/>
              <a:t>III- </a:t>
            </a:r>
            <a:r>
              <a:rPr lang="en-US" sz="2800" b="1" dirty="0" err="1" smtClean="0"/>
              <a:t>Arcuate</a:t>
            </a:r>
            <a:r>
              <a:rPr lang="en-US" sz="2800" b="1" dirty="0" smtClean="0"/>
              <a:t>  artery </a:t>
            </a:r>
            <a:r>
              <a:rPr lang="en-US" sz="2800" dirty="0" smtClean="0"/>
              <a:t>(gives 2</a:t>
            </a:r>
            <a:r>
              <a:rPr lang="en-US" sz="2800" baseline="30000" dirty="0" smtClean="0"/>
              <a:t>nd</a:t>
            </a:r>
            <a:r>
              <a:rPr lang="en-US" sz="2800" dirty="0" smtClean="0"/>
              <a:t>, 3</a:t>
            </a:r>
            <a:r>
              <a:rPr lang="en-US" sz="2800" baseline="30000" dirty="0" smtClean="0"/>
              <a:t>rd</a:t>
            </a:r>
            <a:r>
              <a:rPr lang="en-US" sz="2800" dirty="0" smtClean="0"/>
              <a:t>, and 4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dorsal metatarsal arteries)</a:t>
            </a:r>
          </a:p>
          <a:p>
            <a:endParaRPr lang="en-US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628800"/>
            <a:ext cx="417353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7224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6672" y="428604"/>
            <a:ext cx="4977520" cy="5972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Vessels of lower limb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4422"/>
            <a:ext cx="8215338" cy="5357850"/>
          </a:xfrm>
        </p:spPr>
        <p:txBody>
          <a:bodyPr>
            <a:normAutofit/>
          </a:bodyPr>
          <a:lstStyle/>
          <a:p>
            <a:pPr marL="628650" indent="-514350">
              <a:buFont typeface="+mj-lt"/>
              <a:buAutoNum type="arabicPeriod"/>
            </a:pPr>
            <a:r>
              <a:rPr lang="en-US" sz="3200" dirty="0" smtClean="0"/>
              <a:t>Arteries of </a:t>
            </a:r>
            <a:r>
              <a:rPr lang="en-US" sz="3200" dirty="0" err="1" smtClean="0"/>
              <a:t>gluteal</a:t>
            </a:r>
            <a:r>
              <a:rPr lang="en-US" sz="3200" dirty="0" smtClean="0"/>
              <a:t> region( superior and inferior </a:t>
            </a:r>
            <a:r>
              <a:rPr lang="en-US" sz="3200" dirty="0" err="1" smtClean="0"/>
              <a:t>gluteal</a:t>
            </a:r>
            <a:r>
              <a:rPr lang="en-US" sz="3200" dirty="0" smtClean="0"/>
              <a:t>).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3200" dirty="0" smtClean="0"/>
              <a:t>Femoral artery.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3200" dirty="0" err="1" smtClean="0"/>
              <a:t>Popliteal</a:t>
            </a:r>
            <a:r>
              <a:rPr lang="en-US" sz="3200" dirty="0" smtClean="0"/>
              <a:t> artery.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3200" dirty="0" smtClean="0"/>
              <a:t>Anterior </a:t>
            </a:r>
            <a:r>
              <a:rPr lang="en-US" sz="3200" dirty="0" err="1" smtClean="0"/>
              <a:t>tibial</a:t>
            </a:r>
            <a:r>
              <a:rPr lang="en-US" sz="3200" dirty="0" smtClean="0"/>
              <a:t> artery.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3200" dirty="0" smtClean="0"/>
              <a:t>Posterior </a:t>
            </a:r>
            <a:r>
              <a:rPr lang="en-US" sz="3200" dirty="0" err="1" smtClean="0"/>
              <a:t>tibial</a:t>
            </a:r>
            <a:r>
              <a:rPr lang="en-US" sz="3200" dirty="0" smtClean="0"/>
              <a:t> artery.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3200" dirty="0" err="1" smtClean="0"/>
              <a:t>Anastomosis</a:t>
            </a:r>
            <a:r>
              <a:rPr lang="en-US" sz="3200" dirty="0" smtClean="0"/>
              <a:t> of lower limb.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3200" dirty="0" smtClean="0"/>
              <a:t>Veins of lower limb (superficial and deep)</a:t>
            </a:r>
          </a:p>
          <a:p>
            <a:pPr marL="628650" indent="-514350">
              <a:buFont typeface="+mj-lt"/>
              <a:buAutoNum type="arabicPeriod"/>
            </a:pP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Posterior </a:t>
            </a:r>
            <a:r>
              <a:rPr lang="en-US" dirty="0" err="1"/>
              <a:t>tibial</a:t>
            </a:r>
            <a:r>
              <a:rPr lang="en-US" dirty="0"/>
              <a:t> artery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00808"/>
            <a:ext cx="3657600" cy="4425355"/>
          </a:xfrm>
        </p:spPr>
        <p:txBody>
          <a:bodyPr/>
          <a:lstStyle/>
          <a:p>
            <a:pPr marL="114300" indent="0">
              <a:buNone/>
            </a:pPr>
            <a:r>
              <a:rPr lang="en-GB" b="1" dirty="0" smtClean="0"/>
              <a:t>Origin: </a:t>
            </a:r>
            <a:r>
              <a:rPr lang="en-GB" dirty="0" smtClean="0"/>
              <a:t>as one of the two terminal branches of popliteal artery at lower border of </a:t>
            </a:r>
            <a:r>
              <a:rPr lang="en-GB" dirty="0" err="1" smtClean="0"/>
              <a:t>popliteus</a:t>
            </a:r>
            <a:endParaRPr lang="en-GB" dirty="0" smtClean="0"/>
          </a:p>
          <a:p>
            <a:pPr marL="114300" indent="0">
              <a:buNone/>
            </a:pPr>
            <a:r>
              <a:rPr lang="en-GB" b="1" dirty="0" smtClean="0"/>
              <a:t>Termination: </a:t>
            </a:r>
            <a:r>
              <a:rPr lang="en-GB" dirty="0" smtClean="0"/>
              <a:t>as medial and lateral plantar arteries deep to flexor </a:t>
            </a:r>
            <a:r>
              <a:rPr lang="en-GB" dirty="0" err="1" smtClean="0"/>
              <a:t>retinaculum</a:t>
            </a:r>
            <a:r>
              <a:rPr lang="en-GB" dirty="0" smtClean="0"/>
              <a:t>. Midway bet MM and med tubercle of </a:t>
            </a:r>
            <a:r>
              <a:rPr lang="en-GB" dirty="0" err="1" smtClean="0"/>
              <a:t>calcaneus</a:t>
            </a:r>
            <a:r>
              <a:rPr lang="en-GB" dirty="0" smtClean="0"/>
              <a:t>.</a:t>
            </a:r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68760"/>
            <a:ext cx="4083050" cy="527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4545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dirty="0" smtClean="0"/>
              <a:t>Branches of Posterior </a:t>
            </a:r>
            <a:r>
              <a:rPr lang="en-US" sz="3200" dirty="0" err="1" smtClean="0"/>
              <a:t>tibial</a:t>
            </a:r>
            <a:r>
              <a:rPr lang="en-US" sz="3200" dirty="0" smtClean="0"/>
              <a:t> artery</a:t>
            </a:r>
            <a:endParaRPr lang="ar-EG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5538"/>
            <a:ext cx="4038600" cy="5543822"/>
          </a:xfrm>
        </p:spPr>
        <p:txBody>
          <a:bodyPr>
            <a:normAutofit fontScale="92500" lnSpcReduction="10000"/>
          </a:bodyPr>
          <a:lstStyle/>
          <a:p>
            <a:pPr marL="114300" indent="0" algn="l" rtl="0">
              <a:buNone/>
              <a:defRPr/>
            </a:pPr>
            <a:r>
              <a:rPr lang="en-US" sz="2400" b="1" dirty="0" smtClean="0"/>
              <a:t>I – in relation to fibula</a:t>
            </a:r>
            <a:endParaRPr lang="en-US" sz="2400" b="1" dirty="0" smtClean="0"/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Circumflex </a:t>
            </a:r>
            <a:r>
              <a:rPr lang="en-US" sz="2400" dirty="0" smtClean="0"/>
              <a:t>fibular artery runs around neck of the </a:t>
            </a:r>
            <a:r>
              <a:rPr lang="en-US" sz="2400" dirty="0" smtClean="0"/>
              <a:t>fibula.</a:t>
            </a:r>
            <a:endParaRPr lang="en-US" sz="2400" dirty="0" smtClean="0"/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400" dirty="0" err="1" smtClean="0"/>
              <a:t>Peroneal</a:t>
            </a:r>
            <a:r>
              <a:rPr lang="en-US" sz="2400" dirty="0" smtClean="0"/>
              <a:t> </a:t>
            </a:r>
            <a:r>
              <a:rPr lang="en-US" sz="2400" dirty="0" smtClean="0"/>
              <a:t>artery</a:t>
            </a:r>
          </a:p>
          <a:p>
            <a:pPr marL="114300" indent="0">
              <a:buNone/>
              <a:defRPr/>
            </a:pPr>
            <a:r>
              <a:rPr lang="en-US" sz="2400" b="1" dirty="0" smtClean="0"/>
              <a:t>II-  Muscular and Nutrient to tibia</a:t>
            </a:r>
          </a:p>
          <a:p>
            <a:pPr marL="114300" indent="0" algn="l" rtl="0">
              <a:buNone/>
              <a:defRPr/>
            </a:pPr>
            <a:r>
              <a:rPr lang="en-US" sz="2400" b="1" dirty="0" smtClean="0"/>
              <a:t>III- </a:t>
            </a:r>
            <a:r>
              <a:rPr lang="en-US" sz="2400" b="1" dirty="0" err="1" smtClean="0"/>
              <a:t>Malleolar</a:t>
            </a:r>
            <a:r>
              <a:rPr lang="en-US" sz="2400" b="1" dirty="0" smtClean="0"/>
              <a:t> </a:t>
            </a:r>
            <a:r>
              <a:rPr lang="en-US" sz="2400" dirty="0" smtClean="0"/>
              <a:t>branches to </a:t>
            </a:r>
            <a:r>
              <a:rPr lang="en-US" sz="2400" dirty="0" smtClean="0"/>
              <a:t>medial </a:t>
            </a:r>
            <a:r>
              <a:rPr lang="en-US" sz="2400" dirty="0" err="1" smtClean="0"/>
              <a:t>malleolus</a:t>
            </a:r>
            <a:endParaRPr lang="en-US" sz="2400" dirty="0" smtClean="0"/>
          </a:p>
          <a:p>
            <a:pPr marL="114300" indent="0" algn="l" rtl="0">
              <a:buNone/>
              <a:defRPr/>
            </a:pPr>
            <a:r>
              <a:rPr lang="en-US" sz="2400" b="1" dirty="0" smtClean="0"/>
              <a:t>VI- </a:t>
            </a:r>
            <a:r>
              <a:rPr lang="en-US" sz="2400" b="1" dirty="0" err="1" smtClean="0"/>
              <a:t>Calcaneal</a:t>
            </a:r>
            <a:r>
              <a:rPr lang="en-US" sz="2400" b="1" dirty="0" smtClean="0"/>
              <a:t> </a:t>
            </a:r>
            <a:r>
              <a:rPr lang="en-US" sz="2400" dirty="0" smtClean="0"/>
              <a:t>branches to the heel</a:t>
            </a:r>
          </a:p>
          <a:p>
            <a:pPr marL="114300" indent="0">
              <a:buNone/>
              <a:defRPr/>
            </a:pPr>
            <a:r>
              <a:rPr lang="en-US" sz="2400" b="1" dirty="0" smtClean="0"/>
              <a:t>V- Communicating </a:t>
            </a:r>
            <a:r>
              <a:rPr lang="en-US" sz="2400" dirty="0" smtClean="0"/>
              <a:t>artery with </a:t>
            </a:r>
            <a:r>
              <a:rPr lang="en-US" sz="2400" dirty="0" err="1" smtClean="0"/>
              <a:t>peroneal</a:t>
            </a:r>
            <a:r>
              <a:rPr lang="en-US" sz="2400" dirty="0" smtClean="0"/>
              <a:t> A.</a:t>
            </a:r>
            <a:endParaRPr lang="en-US" sz="2400" dirty="0" smtClean="0"/>
          </a:p>
          <a:p>
            <a:pPr marL="114300" indent="0" algn="l" rtl="0">
              <a:buNone/>
              <a:defRPr/>
            </a:pPr>
            <a:r>
              <a:rPr lang="en-US" sz="2400" b="1" dirty="0" smtClean="0"/>
              <a:t> IV- Terminal</a:t>
            </a:r>
            <a:r>
              <a:rPr lang="en-US" sz="2400" dirty="0" smtClean="0"/>
              <a:t>.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 </a:t>
            </a:r>
            <a:r>
              <a:rPr lang="en-US" sz="2400" dirty="0" smtClean="0"/>
              <a:t>medial </a:t>
            </a:r>
            <a:r>
              <a:rPr lang="en-US" sz="2400" dirty="0" smtClean="0"/>
              <a:t>plantar.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 </a:t>
            </a:r>
            <a:r>
              <a:rPr lang="en-US" sz="2400" dirty="0" smtClean="0"/>
              <a:t>lateral planter </a:t>
            </a:r>
            <a:r>
              <a:rPr lang="en-US" sz="2400" dirty="0" smtClean="0"/>
              <a:t>                            </a:t>
            </a:r>
            <a:endParaRPr lang="en-US" sz="2400" dirty="0" smtClean="0"/>
          </a:p>
          <a:p>
            <a:pPr marL="114300" indent="0" algn="l" rtl="0">
              <a:buNone/>
              <a:defRPr/>
            </a:pPr>
            <a:endParaRPr lang="en-US" sz="2400" dirty="0" smtClean="0"/>
          </a:p>
          <a:p>
            <a:pPr algn="l">
              <a:defRPr/>
            </a:pPr>
            <a:endParaRPr lang="ar-EG" sz="20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1128" y="1536700"/>
            <a:ext cx="3554544" cy="458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311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Peroneal</a:t>
            </a:r>
            <a:r>
              <a:rPr lang="en-US" dirty="0" smtClean="0"/>
              <a:t> artery</a:t>
            </a:r>
            <a:endParaRPr lang="ar-E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 algn="l" rtl="0">
              <a:buFont typeface="Wingdings" pitchFamily="2" charset="2"/>
              <a:buNone/>
              <a:defRPr/>
            </a:pPr>
            <a:r>
              <a:rPr lang="en-US" sz="2400" b="1" i="1" dirty="0" smtClean="0"/>
              <a:t>Branches:  </a:t>
            </a:r>
            <a:endParaRPr lang="en-US" sz="2400" dirty="0" smtClean="0"/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b="1" dirty="0" smtClean="0"/>
              <a:t>Muscular </a:t>
            </a:r>
            <a:r>
              <a:rPr lang="en-US" sz="2400" dirty="0" smtClean="0"/>
              <a:t>branches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b="1" dirty="0" smtClean="0"/>
              <a:t>Nutrient artery </a:t>
            </a:r>
            <a:r>
              <a:rPr lang="en-US" sz="2400" dirty="0" smtClean="0"/>
              <a:t>to fibula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b="1" dirty="0" smtClean="0"/>
              <a:t>Perforating artery </a:t>
            </a:r>
            <a:r>
              <a:rPr lang="en-US" sz="2400" dirty="0" smtClean="0"/>
              <a:t>pierces the </a:t>
            </a:r>
            <a:r>
              <a:rPr lang="en-US" sz="2400" dirty="0" err="1" smtClean="0"/>
              <a:t>interosseus</a:t>
            </a:r>
            <a:r>
              <a:rPr lang="en-US" sz="2400" dirty="0" smtClean="0"/>
              <a:t> membrane and may be enlarged to replace </a:t>
            </a:r>
            <a:r>
              <a:rPr lang="en-US" sz="2400" dirty="0" err="1" smtClean="0"/>
              <a:t>dorsalis</a:t>
            </a:r>
            <a:r>
              <a:rPr lang="en-US" sz="2400" dirty="0" smtClean="0"/>
              <a:t> </a:t>
            </a:r>
            <a:r>
              <a:rPr lang="en-US" sz="2400" dirty="0" err="1" smtClean="0"/>
              <a:t>pedis</a:t>
            </a:r>
            <a:r>
              <a:rPr lang="en-US" sz="2400" dirty="0" smtClean="0"/>
              <a:t>.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b="1" dirty="0" smtClean="0"/>
              <a:t>Communicating</a:t>
            </a:r>
            <a:r>
              <a:rPr lang="en-US" sz="2400" dirty="0" smtClean="0"/>
              <a:t> (with the posterior </a:t>
            </a:r>
            <a:r>
              <a:rPr lang="en-US" sz="2400" dirty="0" err="1" smtClean="0"/>
              <a:t>tibial</a:t>
            </a:r>
            <a:r>
              <a:rPr lang="en-US" sz="2400" dirty="0" smtClean="0"/>
              <a:t> artery</a:t>
            </a:r>
            <a:r>
              <a:rPr lang="en-US" sz="2400" dirty="0" smtClean="0"/>
              <a:t>).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b="1" dirty="0" err="1" smtClean="0"/>
              <a:t>Calcanean</a:t>
            </a:r>
            <a:r>
              <a:rPr lang="en-US" sz="2400" b="1" dirty="0" smtClean="0"/>
              <a:t> branch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b="1" dirty="0" err="1" smtClean="0"/>
              <a:t>Maleolar</a:t>
            </a:r>
            <a:r>
              <a:rPr lang="en-US" sz="2400" b="1" dirty="0" smtClean="0"/>
              <a:t> to lat </a:t>
            </a:r>
            <a:r>
              <a:rPr lang="en-US" sz="2400" b="1" dirty="0" err="1" smtClean="0"/>
              <a:t>maleolus</a:t>
            </a:r>
            <a:r>
              <a:rPr lang="en-US" sz="2400" b="1" dirty="0" smtClean="0"/>
              <a:t>.     </a:t>
            </a:r>
            <a:endParaRPr lang="en-US" sz="2400" dirty="0" smtClean="0"/>
          </a:p>
          <a:p>
            <a:pPr algn="l">
              <a:defRPr/>
            </a:pPr>
            <a:endParaRPr lang="ar-EG" sz="2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12776"/>
            <a:ext cx="350536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8160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Medial and lateral plantar arteries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marL="114300" indent="0">
              <a:buNone/>
            </a:pPr>
            <a:r>
              <a:rPr lang="en-GB" sz="3200" b="1" dirty="0" smtClean="0"/>
              <a:t>Origin:</a:t>
            </a:r>
            <a:r>
              <a:rPr lang="en-GB" sz="3200" dirty="0" smtClean="0"/>
              <a:t> as two terminal branches of posterior </a:t>
            </a:r>
            <a:r>
              <a:rPr lang="en-GB" sz="3200" dirty="0" err="1" smtClean="0"/>
              <a:t>tibial</a:t>
            </a:r>
            <a:r>
              <a:rPr lang="en-GB" sz="3200" dirty="0" smtClean="0"/>
              <a:t> artery.</a:t>
            </a:r>
          </a:p>
          <a:p>
            <a:pPr marL="114300" indent="0">
              <a:buNone/>
            </a:pPr>
            <a:r>
              <a:rPr lang="en-GB" sz="3200" b="1" dirty="0" smtClean="0"/>
              <a:t>Course: </a:t>
            </a:r>
            <a:r>
              <a:rPr lang="en-GB" sz="3200" dirty="0" smtClean="0"/>
              <a:t>has relation with medial and lateral plantar nerves</a:t>
            </a:r>
            <a:endParaRPr lang="en-US" sz="32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5" y="2276872"/>
            <a:ext cx="410445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189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5625" y="134938"/>
            <a:ext cx="5491163" cy="658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778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5728"/>
            <a:ext cx="411480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Branches of lateral plantar artery: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Muscular branches.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err="1" smtClean="0"/>
              <a:t>Cutanous</a:t>
            </a:r>
            <a:r>
              <a:rPr lang="en-US" dirty="0" smtClean="0"/>
              <a:t> branches.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err="1" smtClean="0"/>
              <a:t>Articular</a:t>
            </a:r>
            <a:r>
              <a:rPr lang="en-US" dirty="0" smtClean="0"/>
              <a:t> </a:t>
            </a:r>
            <a:r>
              <a:rPr lang="en-US" dirty="0" err="1" smtClean="0"/>
              <a:t>br</a:t>
            </a:r>
            <a:r>
              <a:rPr lang="en-US" dirty="0" smtClean="0"/>
              <a:t> to joints of foot.</a:t>
            </a:r>
          </a:p>
          <a:p>
            <a:pPr>
              <a:buNone/>
            </a:pPr>
            <a:r>
              <a:rPr lang="en-US" dirty="0" smtClean="0"/>
              <a:t>Branches of medial plantar artery: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Muscular branches.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err="1" smtClean="0"/>
              <a:t>Cutanous</a:t>
            </a:r>
            <a:r>
              <a:rPr lang="en-US" dirty="0" smtClean="0"/>
              <a:t> branches.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err="1" smtClean="0"/>
              <a:t>Articular</a:t>
            </a:r>
            <a:r>
              <a:rPr lang="en-US" dirty="0" smtClean="0"/>
              <a:t> </a:t>
            </a:r>
            <a:r>
              <a:rPr lang="en-US" dirty="0" err="1" smtClean="0"/>
              <a:t>br</a:t>
            </a:r>
            <a:r>
              <a:rPr lang="en-US" dirty="0" smtClean="0"/>
              <a:t> to joints of foot.</a:t>
            </a:r>
          </a:p>
          <a:p>
            <a:pPr>
              <a:buNone/>
            </a:pPr>
            <a:r>
              <a:rPr lang="en-US" dirty="0" smtClean="0"/>
              <a:t>Branches of plantar arch: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Muscular branches</a:t>
            </a:r>
            <a:r>
              <a:rPr lang="en-US" dirty="0" smtClean="0"/>
              <a:t>..</a:t>
            </a:r>
            <a:endParaRPr lang="en-US" dirty="0" smtClean="0"/>
          </a:p>
          <a:p>
            <a:pPr marL="571500" indent="-457200">
              <a:buFont typeface="+mj-lt"/>
              <a:buAutoNum type="arabicPeriod"/>
            </a:pPr>
            <a:r>
              <a:rPr lang="en-US" dirty="0" err="1" smtClean="0"/>
              <a:t>Articular</a:t>
            </a:r>
            <a:r>
              <a:rPr lang="en-US" dirty="0" smtClean="0"/>
              <a:t> </a:t>
            </a:r>
            <a:r>
              <a:rPr lang="en-US" dirty="0" err="1" smtClean="0"/>
              <a:t>br</a:t>
            </a:r>
            <a:r>
              <a:rPr lang="en-US" dirty="0" smtClean="0"/>
              <a:t> to joints of foot</a:t>
            </a:r>
            <a:r>
              <a:rPr lang="en-US" dirty="0" smtClean="0"/>
              <a:t>.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,3</a:t>
            </a:r>
            <a:r>
              <a:rPr lang="en-US" baseline="30000" dirty="0" smtClean="0"/>
              <a:t>rd</a:t>
            </a:r>
            <a:r>
              <a:rPr lang="en-US" dirty="0" smtClean="0"/>
              <a:t>,4</a:t>
            </a:r>
            <a:r>
              <a:rPr lang="en-US" baseline="30000" dirty="0" smtClean="0"/>
              <a:t>th</a:t>
            </a:r>
            <a:r>
              <a:rPr lang="en-US" dirty="0" smtClean="0"/>
              <a:t> plantar metatarsal</a:t>
            </a:r>
          </a:p>
          <a:p>
            <a:pPr marL="571500" indent="-457200">
              <a:buFont typeface="+mj-lt"/>
              <a:buAutoNum type="arabicPeriod"/>
            </a:pPr>
            <a:r>
              <a:rPr lang="en-US" dirty="0" smtClean="0"/>
              <a:t>Lat plantar digital of little toe.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ar-S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48" y="0"/>
            <a:ext cx="4857752" cy="650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Regarding femoral artery the followings are true except: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begins at mid inguinal point as continuation of external iliac artery.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gives </a:t>
            </a:r>
            <a:r>
              <a:rPr lang="en-US" sz="3200" dirty="0" err="1" smtClean="0"/>
              <a:t>profunda</a:t>
            </a:r>
            <a:r>
              <a:rPr lang="en-US" sz="3200" dirty="0" smtClean="0"/>
              <a:t> </a:t>
            </a:r>
            <a:r>
              <a:rPr lang="en-US" sz="3200" dirty="0" err="1" smtClean="0"/>
              <a:t>femoris</a:t>
            </a:r>
            <a:r>
              <a:rPr lang="en-US" sz="3200" dirty="0" smtClean="0"/>
              <a:t> artery from its </a:t>
            </a:r>
            <a:r>
              <a:rPr lang="en-US" sz="3200" dirty="0" err="1" smtClean="0"/>
              <a:t>posterolateral</a:t>
            </a:r>
            <a:r>
              <a:rPr lang="en-US" sz="3200" dirty="0" smtClean="0"/>
              <a:t> aspect.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Femoral vein lies lateral to it in femoral triangle.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terminates as </a:t>
            </a:r>
            <a:r>
              <a:rPr lang="en-US" sz="3200" dirty="0" err="1" smtClean="0"/>
              <a:t>popliteal</a:t>
            </a:r>
            <a:r>
              <a:rPr lang="en-US" sz="3200" dirty="0" smtClean="0"/>
              <a:t> artery.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gives deep external </a:t>
            </a:r>
            <a:r>
              <a:rPr lang="en-US" sz="3200" dirty="0" err="1" smtClean="0"/>
              <a:t>pudendal</a:t>
            </a:r>
            <a:r>
              <a:rPr lang="en-US" sz="3200" dirty="0" smtClean="0"/>
              <a:t> artery.</a:t>
            </a: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Regarding </a:t>
            </a:r>
            <a:r>
              <a:rPr lang="en-US" dirty="0" err="1" smtClean="0"/>
              <a:t>popliteal</a:t>
            </a:r>
            <a:r>
              <a:rPr lang="en-US" dirty="0" smtClean="0"/>
              <a:t> artery the following is correct: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lies posterior to </a:t>
            </a:r>
            <a:r>
              <a:rPr lang="en-US" sz="3200" dirty="0" err="1" smtClean="0"/>
              <a:t>popliteal</a:t>
            </a:r>
            <a:r>
              <a:rPr lang="en-US" sz="3200" dirty="0" smtClean="0"/>
              <a:t> surface of femur.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lies superficial to </a:t>
            </a:r>
            <a:r>
              <a:rPr lang="en-US" sz="3200" dirty="0" err="1" smtClean="0"/>
              <a:t>popliteal</a:t>
            </a:r>
            <a:r>
              <a:rPr lang="en-US" sz="3200" dirty="0" smtClean="0"/>
              <a:t> vein in </a:t>
            </a:r>
            <a:r>
              <a:rPr lang="en-US" sz="3200" dirty="0" err="1" smtClean="0"/>
              <a:t>popliteal</a:t>
            </a:r>
            <a:r>
              <a:rPr lang="en-US" sz="3200" dirty="0" smtClean="0"/>
              <a:t> </a:t>
            </a:r>
            <a:r>
              <a:rPr lang="en-US" sz="3200" dirty="0" err="1" smtClean="0"/>
              <a:t>fossa</a:t>
            </a:r>
            <a:r>
              <a:rPr lang="en-US" sz="3200" dirty="0" smtClean="0"/>
              <a:t>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terminates at upper border of </a:t>
            </a:r>
            <a:r>
              <a:rPr lang="en-US" sz="3200" dirty="0" err="1" smtClean="0"/>
              <a:t>popliteaus</a:t>
            </a:r>
            <a:r>
              <a:rPr lang="en-US" sz="3200" dirty="0" smtClean="0"/>
              <a:t> into anterior and posterior </a:t>
            </a:r>
            <a:r>
              <a:rPr lang="en-US" sz="3200" dirty="0" err="1" smtClean="0"/>
              <a:t>tibial</a:t>
            </a:r>
            <a:r>
              <a:rPr lang="en-US" sz="3200" dirty="0" smtClean="0"/>
              <a:t>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gives descending </a:t>
            </a:r>
            <a:r>
              <a:rPr lang="en-US" sz="3200" dirty="0" err="1" smtClean="0"/>
              <a:t>genicular</a:t>
            </a:r>
            <a:r>
              <a:rPr lang="en-US" sz="3200" dirty="0" smtClean="0"/>
              <a:t> artery to knee.</a:t>
            </a:r>
          </a:p>
          <a:p>
            <a:pPr marL="628650" indent="-514350">
              <a:buFont typeface="+mj-lt"/>
              <a:buAutoNum type="alphaUcPeriod"/>
            </a:pP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The following are true as regard ant </a:t>
            </a:r>
            <a:r>
              <a:rPr lang="en-US" sz="4400" dirty="0" err="1" smtClean="0"/>
              <a:t>tibial</a:t>
            </a:r>
            <a:r>
              <a:rPr lang="en-US" sz="4400" dirty="0" smtClean="0"/>
              <a:t> artery except</a:t>
            </a:r>
            <a:endParaRPr lang="ar-SA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is one of the 2 terminal branches of </a:t>
            </a:r>
            <a:r>
              <a:rPr lang="en-US" sz="3200" dirty="0" err="1" smtClean="0"/>
              <a:t>popliteal</a:t>
            </a:r>
            <a:r>
              <a:rPr lang="en-US" sz="3200" dirty="0" smtClean="0"/>
              <a:t> artery.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gives anterior </a:t>
            </a:r>
            <a:r>
              <a:rPr lang="en-US" sz="3200" dirty="0" err="1" smtClean="0"/>
              <a:t>tibial</a:t>
            </a:r>
            <a:r>
              <a:rPr lang="en-US" sz="3200" dirty="0" smtClean="0"/>
              <a:t> recurrent.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</a:t>
            </a:r>
            <a:r>
              <a:rPr lang="en-US" sz="3200" dirty="0" err="1" smtClean="0"/>
              <a:t>passess</a:t>
            </a:r>
            <a:r>
              <a:rPr lang="en-US" sz="3200" dirty="0" smtClean="0"/>
              <a:t> in front of </a:t>
            </a:r>
            <a:r>
              <a:rPr lang="en-US" sz="3200" dirty="0" err="1" smtClean="0"/>
              <a:t>interosseus</a:t>
            </a:r>
            <a:r>
              <a:rPr lang="en-US" sz="3200" dirty="0" smtClean="0"/>
              <a:t> membrane.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divides into medial and lateral planter arteries.</a:t>
            </a:r>
          </a:p>
          <a:p>
            <a:pPr marL="628650" indent="-514350">
              <a:buFont typeface="+mj-lt"/>
              <a:buAutoNum type="alphaUcPeriod"/>
            </a:pP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Regarding posterior </a:t>
            </a:r>
            <a:r>
              <a:rPr lang="en-US" sz="4400" dirty="0" err="1" smtClean="0"/>
              <a:t>tibial</a:t>
            </a:r>
            <a:r>
              <a:rPr lang="en-US" sz="4400" dirty="0" smtClean="0"/>
              <a:t> artery, choose the incorrect </a:t>
            </a:r>
            <a:r>
              <a:rPr lang="en-US" sz="4400" dirty="0" err="1" smtClean="0"/>
              <a:t>statment</a:t>
            </a:r>
            <a:endParaRPr lang="ar-SA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is the largest of the 2 terminal branches of </a:t>
            </a:r>
            <a:r>
              <a:rPr lang="en-US" sz="3200" dirty="0" err="1" smtClean="0"/>
              <a:t>popliteal</a:t>
            </a:r>
            <a:r>
              <a:rPr lang="en-US" sz="3200" dirty="0" smtClean="0"/>
              <a:t> artery.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gives </a:t>
            </a:r>
            <a:r>
              <a:rPr lang="en-US" sz="3200" dirty="0" err="1" smtClean="0"/>
              <a:t>peroneal</a:t>
            </a:r>
            <a:r>
              <a:rPr lang="en-US" sz="3200" dirty="0" smtClean="0"/>
              <a:t> artery.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  continues as medial and lateral plantar arteries.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Its largest terminal branch, medial plantar artery forms plantar arch.</a:t>
            </a:r>
          </a:p>
          <a:p>
            <a:pPr marL="628650" indent="-514350">
              <a:buFont typeface="+mj-lt"/>
              <a:buAutoNum type="alphaUcPeriod"/>
            </a:pP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Arteries of the gluteal region </a:t>
            </a:r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57298"/>
            <a:ext cx="4495800" cy="5500702"/>
          </a:xfrm>
        </p:spPr>
        <p:txBody>
          <a:bodyPr>
            <a:normAutofit/>
          </a:bodyPr>
          <a:lstStyle/>
          <a:p>
            <a:pPr marL="533400" indent="-533400" algn="l" rtl="0" eaLnBrk="1" hangingPunct="1">
              <a:lnSpc>
                <a:spcPct val="90000"/>
              </a:lnSpc>
              <a:defRPr/>
            </a:pPr>
            <a:r>
              <a:rPr lang="en-US" sz="2800" b="1" u="sng" dirty="0" smtClean="0"/>
              <a:t>Superior </a:t>
            </a:r>
            <a:r>
              <a:rPr lang="en-US" sz="2800" b="1" u="sng" dirty="0" err="1" smtClean="0"/>
              <a:t>gluteal</a:t>
            </a:r>
            <a:r>
              <a:rPr lang="en-US" sz="2800" b="1" u="sng" dirty="0" smtClean="0"/>
              <a:t> artery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/>
              <a:t>        branch from internal iliac artery.  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/>
              <a:t>        It enters the </a:t>
            </a:r>
            <a:r>
              <a:rPr lang="en-US" sz="2400" dirty="0" err="1" smtClean="0"/>
              <a:t>gluteal</a:t>
            </a:r>
            <a:r>
              <a:rPr lang="en-US" sz="2400" dirty="0" smtClean="0"/>
              <a:t> region through the upper part of greater sciatic foramen then divides into superficial and deep br. </a:t>
            </a:r>
          </a:p>
          <a:p>
            <a:pPr marL="533400" indent="-533400" algn="l" rtl="0" eaLnBrk="1" hangingPunct="1">
              <a:lnSpc>
                <a:spcPct val="90000"/>
              </a:lnSpc>
              <a:defRPr/>
            </a:pPr>
            <a:r>
              <a:rPr lang="en-US" sz="2800" u="sng" dirty="0" smtClean="0"/>
              <a:t> </a:t>
            </a:r>
            <a:r>
              <a:rPr lang="en-US" sz="2800" b="1" u="sng" dirty="0" smtClean="0"/>
              <a:t>Inferior </a:t>
            </a:r>
            <a:r>
              <a:rPr lang="en-US" sz="2800" b="1" u="sng" dirty="0" err="1" smtClean="0"/>
              <a:t>gluteal</a:t>
            </a:r>
            <a:r>
              <a:rPr lang="en-US" sz="2800" b="1" u="sng" dirty="0" smtClean="0"/>
              <a:t> artery</a:t>
            </a:r>
            <a:r>
              <a:rPr lang="en-US" sz="2800" u="sng" dirty="0" smtClean="0"/>
              <a:t> 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000" dirty="0" smtClean="0"/>
              <a:t>         </a:t>
            </a:r>
            <a:r>
              <a:rPr lang="en-US" sz="2400" dirty="0" smtClean="0"/>
              <a:t>branch from internal iliac artery </a:t>
            </a:r>
          </a:p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/>
              <a:t>        it enters the </a:t>
            </a:r>
            <a:r>
              <a:rPr lang="en-US" sz="2400" dirty="0" err="1" smtClean="0"/>
              <a:t>gluteal</a:t>
            </a:r>
            <a:r>
              <a:rPr lang="en-US" sz="2400" dirty="0" smtClean="0"/>
              <a:t> region through the lower part of greater sciatic foramen . </a:t>
            </a:r>
          </a:p>
        </p:txBody>
      </p:sp>
      <p:pic>
        <p:nvPicPr>
          <p:cNvPr id="33796" name="Content Placeholder 5" descr="superior gluteal artery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8690" y="2411571"/>
            <a:ext cx="3817620" cy="2903220"/>
          </a:xfrm>
          <a:ln w="6350"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86154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93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8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Regarding </a:t>
            </a:r>
            <a:r>
              <a:rPr lang="en-US" dirty="0" err="1" smtClean="0"/>
              <a:t>gluteal</a:t>
            </a:r>
            <a:r>
              <a:rPr lang="en-US" dirty="0" smtClean="0"/>
              <a:t> arteries choose the correct answer.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Superior </a:t>
            </a:r>
            <a:r>
              <a:rPr lang="en-US" sz="3200" dirty="0" err="1" smtClean="0"/>
              <a:t>gluteal</a:t>
            </a:r>
            <a:r>
              <a:rPr lang="en-US" sz="3200" dirty="0" smtClean="0"/>
              <a:t> enters through lower part of greater sciatic foramen.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Inferior </a:t>
            </a:r>
            <a:r>
              <a:rPr lang="en-US" sz="3200" dirty="0" err="1" smtClean="0"/>
              <a:t>gluteal</a:t>
            </a:r>
            <a:r>
              <a:rPr lang="en-US" sz="3200" dirty="0" smtClean="0"/>
              <a:t> is a branch from external iliac artery.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Superficial branch of sup </a:t>
            </a:r>
            <a:r>
              <a:rPr lang="en-US" sz="3200" dirty="0" err="1" smtClean="0"/>
              <a:t>gluteal</a:t>
            </a:r>
            <a:r>
              <a:rPr lang="en-US" sz="3200" dirty="0" smtClean="0"/>
              <a:t> art supplies gluteus </a:t>
            </a:r>
            <a:r>
              <a:rPr lang="en-US" sz="3200" dirty="0" err="1" smtClean="0"/>
              <a:t>medius</a:t>
            </a:r>
            <a:r>
              <a:rPr lang="en-US" sz="3200" dirty="0" smtClean="0"/>
              <a:t> and </a:t>
            </a:r>
            <a:r>
              <a:rPr lang="en-US" sz="3200" dirty="0" err="1" smtClean="0"/>
              <a:t>minimus</a:t>
            </a:r>
            <a:r>
              <a:rPr lang="en-US" sz="3200" dirty="0" smtClean="0"/>
              <a:t>.</a:t>
            </a:r>
          </a:p>
          <a:p>
            <a:pPr marL="628650" indent="-514350">
              <a:buFont typeface="+mj-lt"/>
              <a:buAutoNum type="alphaUcPeriod"/>
            </a:pPr>
            <a:r>
              <a:rPr lang="en-US" sz="3200" dirty="0" smtClean="0"/>
              <a:t>Inferior </a:t>
            </a:r>
            <a:r>
              <a:rPr lang="en-US" sz="3200" dirty="0" err="1" smtClean="0"/>
              <a:t>gluteal</a:t>
            </a:r>
            <a:r>
              <a:rPr lang="en-US" sz="3200" dirty="0" smtClean="0"/>
              <a:t> passes to </a:t>
            </a:r>
            <a:r>
              <a:rPr lang="en-US" sz="3200" dirty="0" err="1" smtClean="0"/>
              <a:t>gluteal</a:t>
            </a:r>
            <a:r>
              <a:rPr lang="en-US" sz="3200" dirty="0" smtClean="0"/>
              <a:t> region below </a:t>
            </a:r>
            <a:r>
              <a:rPr lang="en-US" sz="3200" dirty="0" err="1" smtClean="0"/>
              <a:t>piriformis</a:t>
            </a:r>
            <a:r>
              <a:rPr lang="en-US" sz="3200" dirty="0" smtClean="0"/>
              <a:t>.</a:t>
            </a:r>
            <a:endParaRPr lang="ar-SA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Anastomosis of lower limb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0" indent="-457200">
              <a:buFont typeface="+mj-lt"/>
              <a:buAutoNum type="arabicPeriod"/>
            </a:pPr>
            <a:r>
              <a:rPr lang="en-GB" sz="3600" dirty="0" smtClean="0"/>
              <a:t>Around anterior superior iliac spine</a:t>
            </a:r>
          </a:p>
          <a:p>
            <a:pPr marL="571500" indent="-457200">
              <a:buFont typeface="+mj-lt"/>
              <a:buAutoNum type="arabicPeriod"/>
            </a:pPr>
            <a:r>
              <a:rPr lang="en-GB" sz="3600" dirty="0" smtClean="0"/>
              <a:t>Trochanteric anastomosis</a:t>
            </a:r>
          </a:p>
          <a:p>
            <a:pPr marL="571500" indent="-457200">
              <a:buFont typeface="+mj-lt"/>
              <a:buAutoNum type="arabicPeriod"/>
            </a:pPr>
            <a:r>
              <a:rPr lang="en-GB" sz="3600" dirty="0" smtClean="0"/>
              <a:t>Cruciate anastomosis</a:t>
            </a:r>
          </a:p>
          <a:p>
            <a:pPr marL="571500" indent="-457200">
              <a:buFont typeface="+mj-lt"/>
              <a:buAutoNum type="arabicPeriod"/>
            </a:pPr>
            <a:r>
              <a:rPr lang="en-GB" sz="3600" dirty="0" smtClean="0"/>
              <a:t>Around knee</a:t>
            </a:r>
          </a:p>
          <a:p>
            <a:pPr marL="571500" indent="-457200">
              <a:buFont typeface="+mj-lt"/>
              <a:buAutoNum type="arabicPeriod"/>
            </a:pPr>
            <a:r>
              <a:rPr lang="en-GB" sz="3600" dirty="0" smtClean="0"/>
              <a:t>Around ankle</a:t>
            </a:r>
          </a:p>
          <a:p>
            <a:pPr marL="571500" indent="-457200">
              <a:buFont typeface="+mj-lt"/>
              <a:buAutoNum type="arabicPeriod"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12396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Mention 6 branches of femoral artery</a:t>
            </a:r>
            <a:endParaRPr lang="ar-SA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  <a:defRPr/>
            </a:pPr>
            <a:r>
              <a:rPr lang="en-GB" sz="2800" b="1" dirty="0" smtClean="0"/>
              <a:t>Superficial (Superficial </a:t>
            </a:r>
            <a:r>
              <a:rPr lang="en-GB" sz="2800" b="1" dirty="0"/>
              <a:t>inguinal </a:t>
            </a:r>
            <a:r>
              <a:rPr lang="en-GB" sz="2800" b="1" dirty="0" smtClean="0"/>
              <a:t>arteries) </a:t>
            </a:r>
            <a:endParaRPr lang="en-US" sz="2800" dirty="0"/>
          </a:p>
          <a:p>
            <a:pPr marL="628650" indent="-514350">
              <a:buFont typeface="+mj-lt"/>
              <a:buAutoNum type="arabicPeriod"/>
              <a:defRPr/>
            </a:pPr>
            <a:r>
              <a:rPr lang="en-US" sz="2800" b="1" dirty="0" smtClean="0"/>
              <a:t>Superficial Circumflex Iliac.</a:t>
            </a:r>
          </a:p>
          <a:p>
            <a:pPr marL="628650" indent="-514350">
              <a:buFont typeface="+mj-lt"/>
              <a:buAutoNum type="arabicPeriod"/>
              <a:defRPr/>
            </a:pPr>
            <a:r>
              <a:rPr lang="en-US" sz="2800" b="1" dirty="0" smtClean="0"/>
              <a:t>Superficial </a:t>
            </a:r>
            <a:r>
              <a:rPr lang="en-US" sz="2800" b="1" dirty="0" err="1"/>
              <a:t>Epigastric</a:t>
            </a:r>
            <a:r>
              <a:rPr lang="en-US" sz="2800" b="1" dirty="0"/>
              <a:t>.</a:t>
            </a:r>
          </a:p>
          <a:p>
            <a:pPr marL="628650" indent="-514350">
              <a:buFont typeface="+mj-lt"/>
              <a:buAutoNum type="arabicPeriod"/>
              <a:defRPr/>
            </a:pPr>
            <a:r>
              <a:rPr lang="en-US" sz="2800" b="1" dirty="0" smtClean="0"/>
              <a:t>Superficial </a:t>
            </a:r>
            <a:r>
              <a:rPr lang="en-US" sz="2800" b="1" dirty="0"/>
              <a:t>External </a:t>
            </a:r>
            <a:r>
              <a:rPr lang="en-US" sz="2800" b="1" dirty="0" err="1"/>
              <a:t>Pudendal</a:t>
            </a:r>
            <a:r>
              <a:rPr lang="en-US" sz="2800" b="1" dirty="0"/>
              <a:t> </a:t>
            </a:r>
            <a:endParaRPr lang="en-US" sz="2800" b="1" dirty="0" smtClean="0"/>
          </a:p>
          <a:p>
            <a:pPr marL="628650" indent="-514350">
              <a:buNone/>
              <a:defRPr/>
            </a:pPr>
            <a:r>
              <a:rPr lang="en-US" sz="2800" b="1" dirty="0" smtClean="0"/>
              <a:t>Deep branches:</a:t>
            </a:r>
            <a:endParaRPr lang="en-US" sz="2800" b="1" dirty="0"/>
          </a:p>
          <a:p>
            <a:pPr marL="628650" indent="-514350">
              <a:buFont typeface="+mj-lt"/>
              <a:buAutoNum type="arabicPeriod"/>
              <a:defRPr/>
            </a:pPr>
            <a:r>
              <a:rPr lang="en-US" sz="2800" b="1" dirty="0" smtClean="0"/>
              <a:t>Deep </a:t>
            </a:r>
            <a:r>
              <a:rPr lang="en-US" sz="2800" b="1" dirty="0"/>
              <a:t>External </a:t>
            </a:r>
            <a:r>
              <a:rPr lang="en-US" sz="2800" b="1" dirty="0" err="1"/>
              <a:t>Pudendal</a:t>
            </a:r>
            <a:r>
              <a:rPr lang="en-US" sz="2800" b="1" dirty="0"/>
              <a:t>.</a:t>
            </a:r>
            <a:endParaRPr lang="en-US" sz="2800" dirty="0"/>
          </a:p>
          <a:p>
            <a:pPr marL="628650" indent="-514350">
              <a:buFont typeface="+mj-lt"/>
              <a:buAutoNum type="arabicPeriod"/>
              <a:defRPr/>
            </a:pPr>
            <a:r>
              <a:rPr lang="en-US" sz="2800" b="1" dirty="0" err="1" smtClean="0"/>
              <a:t>Profunda</a:t>
            </a:r>
            <a:r>
              <a:rPr lang="en-US" sz="2800" b="1" dirty="0" smtClean="0"/>
              <a:t> </a:t>
            </a:r>
            <a:r>
              <a:rPr lang="en-US" sz="2800" b="1" dirty="0" err="1"/>
              <a:t>Femoris</a:t>
            </a:r>
            <a:r>
              <a:rPr lang="en-US" sz="2800" b="1" dirty="0"/>
              <a:t>.</a:t>
            </a:r>
          </a:p>
          <a:p>
            <a:pPr marL="628650" indent="-514350">
              <a:buFont typeface="+mj-lt"/>
              <a:buAutoNum type="arabicPeriod"/>
              <a:defRPr/>
            </a:pPr>
            <a:r>
              <a:rPr lang="en-GB" sz="2800" b="1" dirty="0" smtClean="0"/>
              <a:t> </a:t>
            </a:r>
            <a:r>
              <a:rPr lang="en-GB" sz="2800" b="1" dirty="0"/>
              <a:t>Descending </a:t>
            </a:r>
            <a:r>
              <a:rPr lang="en-GB" sz="2800" b="1" dirty="0" err="1"/>
              <a:t>genicular</a:t>
            </a:r>
            <a:endParaRPr lang="ar-EG" sz="2800" b="1" dirty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Mention 3 branches of </a:t>
            </a:r>
            <a:r>
              <a:rPr lang="en-US" dirty="0" err="1" smtClean="0"/>
              <a:t>profunda</a:t>
            </a:r>
            <a:r>
              <a:rPr lang="en-US" dirty="0" smtClean="0"/>
              <a:t> </a:t>
            </a:r>
            <a:r>
              <a:rPr lang="en-US" dirty="0" err="1" smtClean="0"/>
              <a:t>femoris</a:t>
            </a:r>
            <a:endParaRPr lang="ar-SA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GB" sz="3200" dirty="0" smtClean="0"/>
              <a:t>Lateral circumflex femoral </a:t>
            </a:r>
          </a:p>
          <a:p>
            <a:pPr marL="114300" indent="0">
              <a:buNone/>
            </a:pPr>
            <a:endParaRPr lang="en-GB" sz="3200" dirty="0" smtClean="0"/>
          </a:p>
          <a:p>
            <a:pPr marL="114300" indent="0">
              <a:buNone/>
            </a:pPr>
            <a:endParaRPr lang="en-GB" sz="3200" dirty="0" smtClean="0"/>
          </a:p>
          <a:p>
            <a:pPr marL="114300" indent="0">
              <a:buNone/>
            </a:pPr>
            <a:r>
              <a:rPr lang="en-GB" sz="3200" dirty="0" smtClean="0"/>
              <a:t>Medial circumflex femoral</a:t>
            </a:r>
          </a:p>
          <a:p>
            <a:pPr marL="628650" indent="-514350">
              <a:buFont typeface="+mj-lt"/>
              <a:buAutoNum type="arabicPeriod"/>
            </a:pPr>
            <a:endParaRPr lang="en-GB" sz="3200" dirty="0" smtClean="0"/>
          </a:p>
          <a:p>
            <a:pPr marL="628650" indent="-514350">
              <a:buFont typeface="+mj-lt"/>
              <a:buAutoNum type="arabicPeriod"/>
            </a:pPr>
            <a:endParaRPr lang="en-GB" sz="3200" dirty="0" smtClean="0"/>
          </a:p>
          <a:p>
            <a:pPr marL="114300" indent="0">
              <a:buNone/>
            </a:pPr>
            <a:r>
              <a:rPr lang="en-GB" sz="3200" dirty="0" smtClean="0"/>
              <a:t>Perforating arteries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Mention 8 branches of </a:t>
            </a:r>
            <a:r>
              <a:rPr lang="en-US" dirty="0" err="1" smtClean="0"/>
              <a:t>popliteal</a:t>
            </a:r>
            <a:r>
              <a:rPr lang="en-US" dirty="0" smtClean="0"/>
              <a:t> artery</a:t>
            </a:r>
            <a:endParaRPr lang="ar-SA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0" indent="-457200" algn="l" rtl="0">
              <a:buNone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Anterior tibial artery"/>
              </a:rPr>
              <a:t>I-Terminal branches: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Anterior tibial artery"/>
              </a:rPr>
              <a:t>anterior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Anterior tibial artery"/>
              </a:rPr>
              <a:t>tibial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Anterior tibial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Posterior tibial artery"/>
              </a:rPr>
              <a:t>posterior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Posterior tibial artery"/>
              </a:rPr>
              <a:t>tibial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Posterior tibial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None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II-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 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Superior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medial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Medial superior genicular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Lateral superior genicular artery"/>
              </a:rPr>
              <a:t>Superior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Lateral superior genicular artery"/>
              </a:rPr>
              <a:t>lateral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Lateral superior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Lateral superior genicular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tooltip="Middle genicular artery"/>
              </a:rPr>
              <a:t>middle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tooltip="Middle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tooltip="Middle genicular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Lateral inferior genicular artery"/>
              </a:rPr>
              <a:t>Inferior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Lateral inferior genicular artery"/>
              </a:rPr>
              <a:t>lateral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Lateral inferior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7" tooltip="Lateral inferior genicular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Medial inferior genicular artery"/>
              </a:rPr>
              <a:t>Inferior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Medial inferior genicular artery"/>
              </a:rPr>
              <a:t>medial </a:t>
            </a:r>
            <a:r>
              <a:rPr lang="en-US" sz="2500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Medial inferior genicular artery"/>
              </a:rPr>
              <a:t>genicular</a:t>
            </a:r>
            <a:r>
              <a:rPr lang="en-US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Medial inferior genicular artery"/>
              </a:rPr>
              <a:t> artery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  <a:defRPr/>
            </a:pPr>
            <a:r>
              <a:rPr lang="en-GB" sz="25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tooltip="Anterior tibial artery"/>
              </a:rPr>
              <a:t>III- Muscular branches.</a:t>
            </a:r>
            <a:endParaRPr lang="en-US" sz="2500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hlinkClick r:id="rId2" tooltip="Anterior tibial artery"/>
            </a:endParaRPr>
          </a:p>
          <a:p>
            <a:pPr algn="l" rtl="0">
              <a:defRPr/>
            </a:pPr>
            <a:endParaRPr lang="ar-EG" sz="2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Mention 5 branches of anterior </a:t>
            </a:r>
            <a:r>
              <a:rPr lang="en-US" dirty="0" err="1" smtClean="0"/>
              <a:t>tibial</a:t>
            </a:r>
            <a:r>
              <a:rPr lang="en-US" dirty="0" smtClean="0"/>
              <a:t> artery</a:t>
            </a:r>
            <a:endParaRPr lang="ar-S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71500" indent="-457200">
              <a:buNone/>
              <a:defRPr/>
            </a:pPr>
            <a:r>
              <a:rPr lang="en-US" sz="2800" b="1" dirty="0" smtClean="0"/>
              <a:t>I- recurrent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 smtClean="0"/>
              <a:t>Posterior </a:t>
            </a:r>
            <a:r>
              <a:rPr lang="en-US" sz="2800" dirty="0" err="1"/>
              <a:t>t</a:t>
            </a:r>
            <a:r>
              <a:rPr lang="en-US" sz="2800" dirty="0" err="1" smtClean="0"/>
              <a:t>ibial</a:t>
            </a:r>
            <a:r>
              <a:rPr lang="en-US" sz="2800" dirty="0" smtClean="0"/>
              <a:t> recurrent</a:t>
            </a:r>
            <a:r>
              <a:rPr lang="en-US" sz="2800" dirty="0"/>
              <a:t>.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/>
              <a:t> Anterior </a:t>
            </a:r>
            <a:r>
              <a:rPr lang="en-US" sz="2800" dirty="0" err="1" smtClean="0"/>
              <a:t>tibial</a:t>
            </a:r>
            <a:r>
              <a:rPr lang="en-US" sz="2800" dirty="0" smtClean="0"/>
              <a:t> recurrent</a:t>
            </a:r>
            <a:r>
              <a:rPr lang="en-US" sz="2800" dirty="0"/>
              <a:t>.</a:t>
            </a:r>
          </a:p>
          <a:p>
            <a:pPr marL="571500" indent="-457200">
              <a:buNone/>
              <a:defRPr/>
            </a:pPr>
            <a:r>
              <a:rPr lang="en-US" sz="2800" b="1" dirty="0" smtClean="0"/>
              <a:t>II- </a:t>
            </a:r>
            <a:r>
              <a:rPr lang="en-US" sz="2800" b="1" dirty="0" err="1" smtClean="0"/>
              <a:t>Malleolar</a:t>
            </a:r>
            <a:r>
              <a:rPr lang="en-US" sz="2800" b="1" dirty="0" smtClean="0"/>
              <a:t> </a:t>
            </a:r>
          </a:p>
          <a:p>
            <a:pPr marL="628650" indent="-514350">
              <a:buFont typeface="+mj-lt"/>
              <a:buAutoNum type="arabicPeriod"/>
              <a:defRPr/>
            </a:pPr>
            <a:r>
              <a:rPr lang="en-US" sz="2800" dirty="0" smtClean="0"/>
              <a:t> </a:t>
            </a:r>
            <a:r>
              <a:rPr lang="en-US" sz="2800" dirty="0"/>
              <a:t>Anterior </a:t>
            </a:r>
            <a:r>
              <a:rPr lang="en-US" sz="2800" dirty="0" smtClean="0"/>
              <a:t>medial </a:t>
            </a:r>
            <a:r>
              <a:rPr lang="en-US" sz="2800" dirty="0" err="1" smtClean="0"/>
              <a:t>malleolar</a:t>
            </a:r>
            <a:r>
              <a:rPr lang="en-US" sz="2800" dirty="0" smtClean="0"/>
              <a:t> </a:t>
            </a:r>
            <a:endParaRPr lang="en-US" sz="2800" dirty="0"/>
          </a:p>
          <a:p>
            <a:pPr marL="628650" indent="-514350">
              <a:buFont typeface="+mj-lt"/>
              <a:buAutoNum type="arabicPeriod"/>
              <a:defRPr/>
            </a:pPr>
            <a:r>
              <a:rPr lang="en-US" sz="2800" dirty="0"/>
              <a:t> Anterior </a:t>
            </a:r>
            <a:r>
              <a:rPr lang="en-US" sz="2800" dirty="0" smtClean="0"/>
              <a:t>lateral </a:t>
            </a:r>
            <a:r>
              <a:rPr lang="en-US" sz="2800" dirty="0" err="1"/>
              <a:t>malleolar</a:t>
            </a:r>
            <a:r>
              <a:rPr lang="en-US" sz="2800" dirty="0"/>
              <a:t>.</a:t>
            </a:r>
            <a:endParaRPr lang="en-US" sz="2800" dirty="0" smtClean="0"/>
          </a:p>
          <a:p>
            <a:pPr marL="571500" indent="-457200">
              <a:buNone/>
              <a:defRPr/>
            </a:pPr>
            <a:r>
              <a:rPr lang="en-US" sz="2800" dirty="0" smtClean="0"/>
              <a:t> </a:t>
            </a:r>
            <a:r>
              <a:rPr lang="en-US" sz="2800" b="1" dirty="0" smtClean="0"/>
              <a:t>III-muscular and nutrient</a:t>
            </a:r>
            <a:endParaRPr lang="en-US" sz="2800" b="1" dirty="0"/>
          </a:p>
          <a:p>
            <a:pPr marL="114300" indent="0">
              <a:buNone/>
              <a:defRPr/>
            </a:pP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Mention 5 branches of </a:t>
            </a:r>
            <a:r>
              <a:rPr lang="en-US" dirty="0" err="1" smtClean="0"/>
              <a:t>dorsalis</a:t>
            </a:r>
            <a:r>
              <a:rPr lang="en-US" dirty="0" smtClean="0"/>
              <a:t> </a:t>
            </a:r>
            <a:r>
              <a:rPr lang="en-US" dirty="0" err="1" smtClean="0"/>
              <a:t>pedis</a:t>
            </a:r>
            <a:r>
              <a:rPr lang="en-US" dirty="0" smtClean="0"/>
              <a:t> artery</a:t>
            </a:r>
            <a:endParaRPr lang="ar-SA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71500" indent="-457200">
              <a:buNone/>
              <a:defRPr/>
            </a:pPr>
            <a:r>
              <a:rPr lang="en-US" sz="2800" b="1" dirty="0" smtClean="0"/>
              <a:t>I- Tarsal 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 smtClean="0"/>
              <a:t>Lateral tarsal artery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 smtClean="0"/>
              <a:t>Medial tarsal artery</a:t>
            </a:r>
            <a:endParaRPr lang="en-US" sz="2800" dirty="0"/>
          </a:p>
          <a:p>
            <a:pPr marL="571500" indent="-457200">
              <a:buNone/>
              <a:defRPr/>
            </a:pPr>
            <a:r>
              <a:rPr lang="en-US" sz="2800" b="1" dirty="0" smtClean="0"/>
              <a:t>II- Metatarsal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 smtClean="0"/>
              <a:t>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</a:t>
            </a:r>
            <a:r>
              <a:rPr lang="en-US" sz="2800" dirty="0"/>
              <a:t>dorsal metatarsal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800" dirty="0"/>
              <a:t>1</a:t>
            </a:r>
            <a:r>
              <a:rPr lang="en-US" sz="2800" baseline="30000" dirty="0"/>
              <a:t>st</a:t>
            </a:r>
            <a:r>
              <a:rPr lang="en-US" sz="2800" dirty="0"/>
              <a:t> planter </a:t>
            </a:r>
            <a:r>
              <a:rPr lang="en-US" sz="2800" dirty="0" smtClean="0"/>
              <a:t>metatarsal </a:t>
            </a:r>
            <a:endParaRPr lang="ar-EG" sz="2800" dirty="0"/>
          </a:p>
          <a:p>
            <a:pPr>
              <a:buNone/>
            </a:pPr>
            <a:r>
              <a:rPr lang="en-US" sz="2800" b="1" dirty="0" smtClean="0"/>
              <a:t>III- </a:t>
            </a:r>
            <a:r>
              <a:rPr lang="en-US" sz="2800" b="1" dirty="0" err="1" smtClean="0"/>
              <a:t>Arcuate</a:t>
            </a:r>
            <a:r>
              <a:rPr lang="en-US" sz="2800" b="1" dirty="0" smtClean="0"/>
              <a:t>  artery </a:t>
            </a:r>
            <a:r>
              <a:rPr lang="en-US" sz="2800" dirty="0" smtClean="0"/>
              <a:t>(gives 2</a:t>
            </a:r>
            <a:r>
              <a:rPr lang="en-US" sz="2800" baseline="30000" dirty="0" smtClean="0"/>
              <a:t>nd</a:t>
            </a:r>
            <a:r>
              <a:rPr lang="en-US" sz="2800" dirty="0" smtClean="0"/>
              <a:t>, 3</a:t>
            </a:r>
            <a:r>
              <a:rPr lang="en-US" sz="2800" baseline="30000" dirty="0" smtClean="0"/>
              <a:t>rd</a:t>
            </a:r>
            <a:r>
              <a:rPr lang="en-US" sz="2800" dirty="0" smtClean="0"/>
              <a:t>, and 4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dorsal metatarsal arteries)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Mention branches of posterior </a:t>
            </a:r>
            <a:r>
              <a:rPr lang="en-US" dirty="0" err="1" smtClean="0"/>
              <a:t>tibial</a:t>
            </a:r>
            <a:r>
              <a:rPr lang="en-US" dirty="0" smtClean="0"/>
              <a:t> artery</a:t>
            </a:r>
            <a:endParaRPr lang="ar-SA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l" rtl="0">
              <a:buNone/>
              <a:defRPr/>
            </a:pPr>
            <a:r>
              <a:rPr lang="en-US" sz="2400" b="1" dirty="0" smtClean="0"/>
              <a:t>I – in relation to fibula</a:t>
            </a:r>
            <a:endParaRPr lang="en-US" sz="2400" b="1" dirty="0" smtClean="0"/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Circumflex </a:t>
            </a:r>
            <a:r>
              <a:rPr lang="en-US" sz="2400" dirty="0" smtClean="0"/>
              <a:t>fibular artery runs around neck of the </a:t>
            </a:r>
            <a:r>
              <a:rPr lang="en-US" sz="2400" dirty="0" smtClean="0"/>
              <a:t>fibula.</a:t>
            </a:r>
            <a:endParaRPr lang="en-US" sz="2400" dirty="0" smtClean="0"/>
          </a:p>
          <a:p>
            <a:pPr marL="571500" indent="-457200">
              <a:buFont typeface="+mj-lt"/>
              <a:buAutoNum type="arabicPeriod"/>
              <a:defRPr/>
            </a:pPr>
            <a:r>
              <a:rPr lang="en-US" sz="2400" dirty="0" err="1" smtClean="0"/>
              <a:t>Peroneal</a:t>
            </a:r>
            <a:r>
              <a:rPr lang="en-US" sz="2400" dirty="0" smtClean="0"/>
              <a:t> </a:t>
            </a:r>
            <a:r>
              <a:rPr lang="en-US" sz="2400" dirty="0" smtClean="0"/>
              <a:t>artery</a:t>
            </a:r>
          </a:p>
          <a:p>
            <a:pPr marL="114300" indent="0">
              <a:buNone/>
              <a:defRPr/>
            </a:pPr>
            <a:r>
              <a:rPr lang="en-US" sz="2400" b="1" dirty="0" smtClean="0"/>
              <a:t>II-  Muscular and Nutrient to tibia</a:t>
            </a:r>
          </a:p>
          <a:p>
            <a:pPr marL="114300" indent="0" algn="l" rtl="0">
              <a:buNone/>
              <a:defRPr/>
            </a:pPr>
            <a:r>
              <a:rPr lang="en-US" sz="2400" b="1" dirty="0" smtClean="0"/>
              <a:t>III- </a:t>
            </a:r>
            <a:r>
              <a:rPr lang="en-US" sz="2400" b="1" dirty="0" err="1" smtClean="0"/>
              <a:t>Malleolar</a:t>
            </a:r>
            <a:r>
              <a:rPr lang="en-US" sz="2400" b="1" dirty="0" smtClean="0"/>
              <a:t> </a:t>
            </a:r>
            <a:r>
              <a:rPr lang="en-US" sz="2400" dirty="0" smtClean="0"/>
              <a:t>branches to </a:t>
            </a:r>
            <a:r>
              <a:rPr lang="en-US" sz="2400" dirty="0" smtClean="0"/>
              <a:t>medial </a:t>
            </a:r>
            <a:r>
              <a:rPr lang="en-US" sz="2400" dirty="0" err="1" smtClean="0"/>
              <a:t>malleolus</a:t>
            </a:r>
            <a:endParaRPr lang="en-US" sz="2400" dirty="0" smtClean="0"/>
          </a:p>
          <a:p>
            <a:pPr marL="114300" indent="0" algn="l" rtl="0">
              <a:buNone/>
              <a:defRPr/>
            </a:pPr>
            <a:r>
              <a:rPr lang="en-US" sz="2400" b="1" dirty="0" smtClean="0"/>
              <a:t>VI- </a:t>
            </a:r>
            <a:r>
              <a:rPr lang="en-US" sz="2400" b="1" dirty="0" err="1" smtClean="0"/>
              <a:t>Calcaneal</a:t>
            </a:r>
            <a:r>
              <a:rPr lang="en-US" sz="2400" b="1" dirty="0" smtClean="0"/>
              <a:t> </a:t>
            </a:r>
            <a:r>
              <a:rPr lang="en-US" sz="2400" dirty="0" smtClean="0"/>
              <a:t>branches to the heel</a:t>
            </a:r>
          </a:p>
          <a:p>
            <a:pPr marL="114300" indent="0">
              <a:buNone/>
              <a:defRPr/>
            </a:pPr>
            <a:r>
              <a:rPr lang="en-US" sz="2400" b="1" dirty="0" smtClean="0"/>
              <a:t>V- Communicating </a:t>
            </a:r>
            <a:r>
              <a:rPr lang="en-US" sz="2400" dirty="0" smtClean="0"/>
              <a:t>artery with </a:t>
            </a:r>
            <a:r>
              <a:rPr lang="en-US" sz="2400" dirty="0" err="1" smtClean="0"/>
              <a:t>peroneal</a:t>
            </a:r>
            <a:r>
              <a:rPr lang="en-US" sz="2400" dirty="0" smtClean="0"/>
              <a:t> A.</a:t>
            </a:r>
            <a:endParaRPr lang="en-US" sz="2400" dirty="0" smtClean="0"/>
          </a:p>
          <a:p>
            <a:pPr marL="114300" indent="0" algn="l" rtl="0">
              <a:buNone/>
              <a:defRPr/>
            </a:pPr>
            <a:r>
              <a:rPr lang="en-US" sz="2400" b="1" dirty="0" smtClean="0"/>
              <a:t> IV- Terminal</a:t>
            </a:r>
            <a:r>
              <a:rPr lang="en-US" sz="2400" dirty="0" smtClean="0"/>
              <a:t>.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 </a:t>
            </a:r>
            <a:r>
              <a:rPr lang="en-US" sz="2400" dirty="0" smtClean="0"/>
              <a:t>medial </a:t>
            </a:r>
            <a:r>
              <a:rPr lang="en-US" sz="2400" dirty="0" smtClean="0"/>
              <a:t>plantar.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 </a:t>
            </a:r>
            <a:r>
              <a:rPr lang="en-US" sz="2400" dirty="0" smtClean="0"/>
              <a:t>lateral planter </a:t>
            </a:r>
            <a:r>
              <a:rPr lang="en-US" sz="2400" dirty="0" smtClean="0"/>
              <a:t>                            </a:t>
            </a:r>
            <a:endParaRPr lang="en-US" sz="2400" dirty="0" smtClean="0"/>
          </a:p>
          <a:p>
            <a:pPr marL="114300" indent="0" algn="l" rtl="0">
              <a:buNone/>
              <a:defRPr/>
            </a:pPr>
            <a:endParaRPr lang="en-US" sz="2400" dirty="0" smtClean="0"/>
          </a:p>
          <a:p>
            <a:pPr algn="l">
              <a:defRPr/>
            </a:pPr>
            <a:endParaRPr lang="ar-EG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400" b="1" dirty="0"/>
              <a:t>ANASTOMOSIS AROUND THE ANTERIOR SUPERIOR ILIAC SPINE:</a:t>
            </a:r>
            <a:r>
              <a:rPr lang="en-US" sz="2400" dirty="0"/>
              <a:t/>
            </a:r>
            <a:br>
              <a:rPr lang="en-US" sz="2400" dirty="0"/>
            </a:br>
            <a:endParaRPr lang="ar-EG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970784" cy="4800600"/>
          </a:xfrm>
        </p:spPr>
        <p:txBody>
          <a:bodyPr>
            <a:normAutofit fontScale="92500"/>
          </a:bodyPr>
          <a:lstStyle/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Ascending  branch of lateral circumflex artery of </a:t>
            </a:r>
            <a:r>
              <a:rPr lang="en-US" sz="2400" dirty="0" err="1" smtClean="0"/>
              <a:t>profunda</a:t>
            </a:r>
            <a:r>
              <a:rPr lang="en-US" sz="2400" dirty="0" smtClean="0"/>
              <a:t> </a:t>
            </a:r>
            <a:r>
              <a:rPr lang="en-US" sz="2400" dirty="0" err="1" smtClean="0"/>
              <a:t>femoris</a:t>
            </a:r>
            <a:r>
              <a:rPr lang="en-US" sz="2400" dirty="0" smtClean="0"/>
              <a:t> artery</a:t>
            </a:r>
            <a:r>
              <a:rPr lang="en-US" sz="2400" dirty="0"/>
              <a:t>.</a:t>
            </a:r>
            <a:endParaRPr lang="en-US" sz="2400" dirty="0" smtClean="0"/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Iliac branch of </a:t>
            </a:r>
            <a:r>
              <a:rPr lang="en-US" sz="2400" dirty="0" err="1" smtClean="0"/>
              <a:t>iliolumbar</a:t>
            </a:r>
            <a:r>
              <a:rPr lang="en-US" sz="2400" dirty="0" smtClean="0"/>
              <a:t> of internal iliac artery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Superior branch of superior gluteal artery.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Deep  circumflex  iliac  artery (external iliac artery)</a:t>
            </a:r>
          </a:p>
          <a:p>
            <a:pPr marL="571500" indent="-457200" algn="l" rtl="0">
              <a:buFont typeface="+mj-lt"/>
              <a:buAutoNum type="arabicPeriod"/>
              <a:defRPr/>
            </a:pPr>
            <a:r>
              <a:rPr lang="en-US" sz="2400" dirty="0" smtClean="0"/>
              <a:t>Superficial circumflex iliac artery( femoral artery)            </a:t>
            </a:r>
          </a:p>
          <a:p>
            <a:pPr algn="l">
              <a:defRPr/>
            </a:pPr>
            <a:endParaRPr lang="ar-EG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56792"/>
            <a:ext cx="1376363" cy="411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24743"/>
            <a:ext cx="4470648" cy="549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622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Trochanteric anastomosis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i="1" dirty="0">
                <a:latin typeface="Times New Roman" pitchFamily="18" charset="0"/>
                <a:cs typeface="Times New Roman" pitchFamily="18" charset="0"/>
              </a:rPr>
              <a:t>Formed by </a:t>
            </a:r>
          </a:p>
          <a:p>
            <a:pPr marL="571500" indent="-457200">
              <a:buFont typeface="+mj-lt"/>
              <a:buAutoNum type="arabicPeriod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descending branch of superior gluteal artery.</a:t>
            </a:r>
          </a:p>
          <a:p>
            <a:pPr marL="628650" indent="-514350">
              <a:buFont typeface="+mj-lt"/>
              <a:buAutoNum type="arabicPeriod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 inferior gluteal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artery</a:t>
            </a:r>
          </a:p>
          <a:p>
            <a:pPr marL="628650" indent="-514350">
              <a:buFont typeface="+mj-lt"/>
              <a:buAutoNum type="arabicPeriod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ascending branches of both lateral and medial circumflex femoral arteries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importance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Provides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main supply of 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head of the femur.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00808"/>
            <a:ext cx="4176464" cy="432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8202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Abdominal aorta</a:t>
            </a:r>
            <a:endParaRPr lang="ar-SA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9731" y="1949018"/>
            <a:ext cx="3974937" cy="410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Cruciate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anastomosis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288" y="1428750"/>
            <a:ext cx="3384624" cy="4880570"/>
          </a:xfrm>
        </p:spPr>
        <p:txBody>
          <a:bodyPr>
            <a:normAutofit fontScale="47500" lnSpcReduction="20000"/>
          </a:bodyPr>
          <a:lstStyle/>
          <a:p>
            <a:pPr>
              <a:defRPr/>
            </a:pPr>
            <a:r>
              <a:rPr lang="en-US" sz="5900" dirty="0" smtClean="0">
                <a:latin typeface="Times New Roman" pitchFamily="18" charset="0"/>
                <a:cs typeface="Times New Roman" pitchFamily="18" charset="0"/>
              </a:rPr>
              <a:t>inferior gluteal artery</a:t>
            </a:r>
          </a:p>
          <a:p>
            <a:pPr algn="l" rtl="0">
              <a:buFont typeface="Wingdings" pitchFamily="2" charset="2"/>
              <a:buChar char="§"/>
              <a:defRPr/>
            </a:pPr>
            <a:r>
              <a:rPr lang="en-US" sz="5900" dirty="0" smtClean="0">
                <a:latin typeface="Times New Roman" pitchFamily="18" charset="0"/>
                <a:cs typeface="Times New Roman" pitchFamily="18" charset="0"/>
              </a:rPr>
              <a:t>lateral circumflex femoral artery</a:t>
            </a:r>
          </a:p>
          <a:p>
            <a:pPr algn="l" rtl="0">
              <a:buFont typeface="Wingdings" pitchFamily="2" charset="2"/>
              <a:buChar char="§"/>
              <a:defRPr/>
            </a:pPr>
            <a:r>
              <a:rPr lang="en-US" sz="5900" dirty="0" smtClean="0">
                <a:latin typeface="Times New Roman" pitchFamily="18" charset="0"/>
                <a:cs typeface="Times New Roman" pitchFamily="18" charset="0"/>
              </a:rPr>
              <a:t>medial circumflex femoral artery</a:t>
            </a:r>
          </a:p>
          <a:p>
            <a:pPr algn="l" rtl="0">
              <a:buFont typeface="Wingdings" pitchFamily="2" charset="2"/>
              <a:buChar char="§"/>
              <a:defRPr/>
            </a:pPr>
            <a:r>
              <a:rPr lang="en-US" sz="5900" dirty="0" smtClean="0">
                <a:latin typeface="Times New Roman" pitchFamily="18" charset="0"/>
                <a:cs typeface="Times New Roman" pitchFamily="18" charset="0"/>
              </a:rPr>
              <a:t>ascending branch of first perforating artery from </a:t>
            </a:r>
            <a:r>
              <a:rPr lang="en-US" sz="5900" dirty="0" err="1" smtClean="0">
                <a:latin typeface="Times New Roman" pitchFamily="18" charset="0"/>
                <a:cs typeface="Times New Roman" pitchFamily="18" charset="0"/>
              </a:rPr>
              <a:t>profunda</a:t>
            </a:r>
            <a:r>
              <a:rPr lang="en-US" sz="5900" dirty="0" smtClean="0">
                <a:latin typeface="Times New Roman" pitchFamily="18" charset="0"/>
                <a:cs typeface="Times New Roman" pitchFamily="18" charset="0"/>
              </a:rPr>
              <a:t> femoris</a:t>
            </a:r>
          </a:p>
          <a:p>
            <a:pPr algn="l">
              <a:defRPr/>
            </a:pPr>
            <a:endParaRPr lang="ar-EG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008152"/>
            <a:ext cx="4493047" cy="573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93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Anastomosis around knee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Formed by:</a:t>
            </a:r>
          </a:p>
          <a:p>
            <a:pPr marL="628650" indent="-514350">
              <a:buFont typeface="+mj-lt"/>
              <a:buAutoNum type="arabicPeriod"/>
            </a:pPr>
            <a:r>
              <a:rPr lang="en-GB" dirty="0" smtClean="0"/>
              <a:t>Descending </a:t>
            </a:r>
            <a:r>
              <a:rPr lang="en-GB" dirty="0" err="1" smtClean="0"/>
              <a:t>genicular</a:t>
            </a:r>
            <a:r>
              <a:rPr lang="en-GB" dirty="0" smtClean="0"/>
              <a:t> of FA.</a:t>
            </a:r>
          </a:p>
          <a:p>
            <a:pPr marL="628650" indent="-514350">
              <a:buFont typeface="+mj-lt"/>
              <a:buAutoNum type="arabicPeriod"/>
            </a:pPr>
            <a:r>
              <a:rPr lang="en-GB" dirty="0" smtClean="0"/>
              <a:t>Descending </a:t>
            </a:r>
            <a:r>
              <a:rPr lang="en-GB" dirty="0" err="1" smtClean="0"/>
              <a:t>br</a:t>
            </a:r>
            <a:r>
              <a:rPr lang="en-GB" dirty="0" smtClean="0"/>
              <a:t> of lateral CF.</a:t>
            </a:r>
          </a:p>
          <a:p>
            <a:pPr marL="628650" indent="-514350">
              <a:buFont typeface="+mj-lt"/>
              <a:buAutoNum type="arabicPeriod"/>
            </a:pPr>
            <a:r>
              <a:rPr lang="en-GB" dirty="0" err="1" smtClean="0"/>
              <a:t>Superomed</a:t>
            </a:r>
            <a:r>
              <a:rPr lang="en-GB" dirty="0" smtClean="0"/>
              <a:t>, </a:t>
            </a:r>
            <a:r>
              <a:rPr lang="en-GB" dirty="0" err="1" smtClean="0"/>
              <a:t>superolat</a:t>
            </a:r>
            <a:r>
              <a:rPr lang="en-GB" dirty="0" smtClean="0"/>
              <a:t>, </a:t>
            </a:r>
            <a:r>
              <a:rPr lang="en-GB" dirty="0" err="1" smtClean="0"/>
              <a:t>inferomed</a:t>
            </a:r>
            <a:r>
              <a:rPr lang="en-GB" dirty="0" smtClean="0"/>
              <a:t>, </a:t>
            </a:r>
            <a:r>
              <a:rPr lang="en-GB" dirty="0" err="1" smtClean="0"/>
              <a:t>inferolat</a:t>
            </a:r>
            <a:r>
              <a:rPr lang="en-GB" dirty="0" smtClean="0"/>
              <a:t> and middle genic of pop A.</a:t>
            </a:r>
          </a:p>
          <a:p>
            <a:pPr marL="628650" indent="-514350">
              <a:buFont typeface="+mj-lt"/>
              <a:buAutoNum type="arabicPeriod"/>
            </a:pPr>
            <a:r>
              <a:rPr lang="en-GB" dirty="0" smtClean="0"/>
              <a:t>Ant and post </a:t>
            </a:r>
            <a:r>
              <a:rPr lang="en-GB" dirty="0" err="1" smtClean="0"/>
              <a:t>tibial</a:t>
            </a:r>
            <a:r>
              <a:rPr lang="en-GB" dirty="0" smtClean="0"/>
              <a:t> rec of ant </a:t>
            </a:r>
            <a:r>
              <a:rPr lang="en-GB" dirty="0" err="1" smtClean="0"/>
              <a:t>tibial</a:t>
            </a:r>
            <a:endParaRPr lang="en-GB" dirty="0" smtClean="0"/>
          </a:p>
          <a:p>
            <a:pPr marL="628650" indent="-514350">
              <a:buFont typeface="+mj-lt"/>
              <a:buAutoNum type="arabicPeriod"/>
            </a:pPr>
            <a:r>
              <a:rPr lang="en-GB" dirty="0" smtClean="0"/>
              <a:t>Circumflex fibular of post </a:t>
            </a:r>
            <a:r>
              <a:rPr lang="en-GB" dirty="0" err="1" smtClean="0"/>
              <a:t>tibial</a:t>
            </a:r>
            <a:r>
              <a:rPr lang="en-GB" dirty="0"/>
              <a:t>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3395" y="1340768"/>
            <a:ext cx="4920605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8609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Anastomosis around ankle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628650" indent="-514350">
              <a:buFont typeface="+mj-lt"/>
              <a:buAutoNum type="arabicPeriod"/>
            </a:pPr>
            <a:r>
              <a:rPr lang="en-GB" dirty="0" smtClean="0"/>
              <a:t>Anterior lateral </a:t>
            </a:r>
            <a:r>
              <a:rPr lang="en-GB" dirty="0" err="1" smtClean="0"/>
              <a:t>maleolar</a:t>
            </a:r>
            <a:r>
              <a:rPr lang="en-GB" dirty="0" smtClean="0"/>
              <a:t> of AT</a:t>
            </a:r>
          </a:p>
          <a:p>
            <a:pPr marL="628650" indent="-514350">
              <a:buFont typeface="+mj-lt"/>
              <a:buAutoNum type="arabicPeriod"/>
            </a:pPr>
            <a:r>
              <a:rPr lang="en-GB" dirty="0" smtClean="0"/>
              <a:t>Anterior medial </a:t>
            </a:r>
            <a:r>
              <a:rPr lang="en-GB" dirty="0" err="1" smtClean="0"/>
              <a:t>maleolar</a:t>
            </a:r>
            <a:r>
              <a:rPr lang="en-GB" dirty="0" smtClean="0"/>
              <a:t> of AT</a:t>
            </a:r>
          </a:p>
          <a:p>
            <a:pPr marL="628650" indent="-514350">
              <a:buFont typeface="+mj-lt"/>
              <a:buAutoNum type="arabicPeriod"/>
            </a:pPr>
            <a:r>
              <a:rPr lang="en-GB" dirty="0" err="1" smtClean="0"/>
              <a:t>Maleolar</a:t>
            </a:r>
            <a:r>
              <a:rPr lang="en-GB" dirty="0" smtClean="0"/>
              <a:t> </a:t>
            </a:r>
            <a:r>
              <a:rPr lang="en-GB" dirty="0" err="1" smtClean="0"/>
              <a:t>br</a:t>
            </a:r>
            <a:r>
              <a:rPr lang="en-GB" dirty="0" smtClean="0"/>
              <a:t> of post </a:t>
            </a:r>
            <a:r>
              <a:rPr lang="en-GB" dirty="0" err="1" smtClean="0"/>
              <a:t>tibial</a:t>
            </a:r>
            <a:endParaRPr lang="en-GB" dirty="0" smtClean="0"/>
          </a:p>
          <a:p>
            <a:pPr marL="628650" indent="-514350">
              <a:buFont typeface="+mj-lt"/>
              <a:buAutoNum type="arabicPeriod"/>
            </a:pPr>
            <a:r>
              <a:rPr lang="en-GB" dirty="0" err="1" smtClean="0"/>
              <a:t>Maleolar</a:t>
            </a:r>
            <a:r>
              <a:rPr lang="en-GB" dirty="0" smtClean="0"/>
              <a:t> and perforating </a:t>
            </a:r>
            <a:r>
              <a:rPr lang="en-GB" dirty="0" err="1" smtClean="0"/>
              <a:t>br</a:t>
            </a:r>
            <a:r>
              <a:rPr lang="en-GB" dirty="0" smtClean="0"/>
              <a:t> of </a:t>
            </a:r>
            <a:r>
              <a:rPr lang="en-GB" dirty="0" err="1" smtClean="0"/>
              <a:t>peroneal</a:t>
            </a:r>
            <a:r>
              <a:rPr lang="en-GB" dirty="0" smtClean="0"/>
              <a:t> A</a:t>
            </a:r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060848"/>
            <a:ext cx="3896816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2960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1" y="1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Superficial veins </a:t>
            </a:r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1" y="981075"/>
            <a:ext cx="5400277" cy="5529560"/>
          </a:xfrm>
        </p:spPr>
        <p:txBody>
          <a:bodyPr>
            <a:normAutofit fontScale="92500" lnSpcReduction="10000"/>
          </a:bodyPr>
          <a:lstStyle/>
          <a:p>
            <a:pPr marL="114300" indent="0" algn="l" rtl="0" eaLnBrk="1" hangingPunct="1">
              <a:lnSpc>
                <a:spcPct val="80000"/>
              </a:lnSpc>
              <a:buNone/>
              <a:defRPr/>
            </a:pPr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I- The great saphenous vein</a:t>
            </a:r>
          </a:p>
          <a:p>
            <a:pPr>
              <a:lnSpc>
                <a:spcPct val="80000"/>
              </a:lnSpc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It starts at the medial end of dorsal venous arch.</a:t>
            </a:r>
          </a:p>
          <a:p>
            <a:pPr>
              <a:lnSpc>
                <a:spcPct val="80000"/>
              </a:lnSpc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it pass upwards in front of medial malleolus.</a:t>
            </a:r>
          </a:p>
          <a:p>
            <a:pPr>
              <a:lnSpc>
                <a:spcPct val="80000"/>
              </a:lnSpc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it curves forward around the medial side of the thigh.</a:t>
            </a:r>
          </a:p>
          <a:p>
            <a:pPr>
              <a:lnSpc>
                <a:spcPct val="80000"/>
              </a:lnSpc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it passes through lower part of saphenous opening.</a:t>
            </a:r>
          </a:p>
          <a:p>
            <a:pPr>
              <a:lnSpc>
                <a:spcPct val="80000"/>
              </a:lnSpc>
              <a:defRPr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it joins the femoral vein about one and half inches below and lateral to pubic tubercle.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0648"/>
            <a:ext cx="3635896" cy="624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43932889"/>
      </p:ext>
    </p:extLst>
  </p:cSld>
  <p:clrMapOvr>
    <a:masterClrMapping/>
  </p:clrMapOvr>
  <p:transition spd="slow"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Great saphenous vein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4"/>
            <a:ext cx="4038600" cy="5517673"/>
          </a:xfrm>
        </p:spPr>
        <p:txBody>
          <a:bodyPr/>
          <a:lstStyle/>
          <a:p>
            <a:pPr marL="533400" indent="-533400"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indent="-342900">
              <a:lnSpc>
                <a:spcPct val="90000"/>
              </a:lnSpc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perforating veins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connect the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great saphenous vein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with deep veins .</a:t>
            </a:r>
          </a:p>
          <a:p>
            <a:pPr indent="-342900">
              <a:lnSpc>
                <a:spcPct val="90000"/>
              </a:lnSpc>
              <a:defRPr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it receives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533400" indent="-533400" algn="l" rtl="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superficial circumflex iliac vein .</a:t>
            </a:r>
          </a:p>
          <a:p>
            <a:pPr marL="533400" indent="-533400" algn="l" rtl="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superficial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epigastric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vein .</a:t>
            </a:r>
          </a:p>
          <a:p>
            <a:pPr marL="533400" indent="-533400" algn="l" rtl="0" eaLnBrk="1" hangingPunct="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superficial external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pudendal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vein 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0"/>
            <a:ext cx="2588319" cy="462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622801"/>
            <a:ext cx="2088232" cy="2163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608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4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4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4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4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44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44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44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44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44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44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702" y="1052736"/>
            <a:ext cx="7317038" cy="475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5289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II-The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small saphenous vein</a:t>
            </a:r>
            <a:endParaRPr lang="ar-E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0825" y="1268413"/>
            <a:ext cx="5400675" cy="4525962"/>
          </a:xfrm>
        </p:spPr>
        <p:txBody>
          <a:bodyPr>
            <a:normAutofit/>
          </a:bodyPr>
          <a:lstStyle/>
          <a:p>
            <a:pPr algn="l" rtl="0">
              <a:defRPr/>
            </a:pP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It begins at the lateral end of the dorsal venous arch.</a:t>
            </a:r>
          </a:p>
          <a:p>
            <a:pPr algn="l" rtl="0">
              <a:defRPr/>
            </a:pP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It ascends behind lateral </a:t>
            </a:r>
            <a:r>
              <a:rPr lang="en-GB" sz="3200" dirty="0" err="1" smtClean="0">
                <a:latin typeface="Times New Roman" pitchFamily="18" charset="0"/>
                <a:cs typeface="Times New Roman" pitchFamily="18" charset="0"/>
              </a:rPr>
              <a:t>maleolus</a:t>
            </a: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rtl="0">
              <a:defRPr/>
            </a:pP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It passes at the posterior aspect of leg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r>
              <a:rPr lang="en-GB" sz="3200" dirty="0" smtClean="0">
                <a:latin typeface="Times New Roman" pitchFamily="18" charset="0"/>
                <a:cs typeface="Times New Roman" pitchFamily="18" charset="0"/>
              </a:rPr>
              <a:t>It terminates in popliteal vein in popliteal fossa.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defRPr/>
            </a:pPr>
            <a:endParaRPr lang="ar-EG" sz="25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268760"/>
            <a:ext cx="2157413" cy="487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021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Deep veins </a:t>
            </a: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28800"/>
            <a:ext cx="3456384" cy="5068888"/>
          </a:xfrm>
        </p:spPr>
        <p:txBody>
          <a:bodyPr>
            <a:normAutofit lnSpcReduction="10000"/>
          </a:bodyPr>
          <a:lstStyle/>
          <a:p>
            <a:pPr algn="l" rtl="0">
              <a:defRPr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They start as vena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comittants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of anterior and posterior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tibial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arteries which unite to form popliteal vein at lower border of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popliteus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rtl="0">
              <a:defRPr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It terminates at adductor opening as femoral vein.</a:t>
            </a:r>
          </a:p>
          <a:p>
            <a:pPr algn="l" rtl="0">
              <a:defRPr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recieves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small saphenous vein at pop fossa.</a:t>
            </a:r>
            <a:br>
              <a:rPr lang="en-US" sz="2500" dirty="0" smtClean="0">
                <a:latin typeface="Times New Roman" pitchFamily="18" charset="0"/>
                <a:cs typeface="Times New Roman" pitchFamily="18" charset="0"/>
              </a:rPr>
            </a:br>
            <a:endParaRPr lang="ar-EG" sz="2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255584"/>
            <a:ext cx="4494213" cy="483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722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Femoral vein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536192"/>
            <a:ext cx="4320480" cy="4590288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It begins at adductor opening as a continuation of popliteal vein.</a:t>
            </a:r>
          </a:p>
          <a:p>
            <a:r>
              <a:rPr lang="en-GB" dirty="0" smtClean="0"/>
              <a:t>It terminates deep to inguinal ligament as external iliac vein.</a:t>
            </a:r>
          </a:p>
          <a:p>
            <a:r>
              <a:rPr lang="en-GB" dirty="0" smtClean="0"/>
              <a:t>It receives great saphenous, </a:t>
            </a:r>
            <a:r>
              <a:rPr lang="en-GB" dirty="0" err="1" smtClean="0"/>
              <a:t>profunda</a:t>
            </a:r>
            <a:r>
              <a:rPr lang="en-GB" dirty="0" smtClean="0"/>
              <a:t> </a:t>
            </a:r>
            <a:r>
              <a:rPr lang="en-GB" dirty="0" err="1" smtClean="0"/>
              <a:t>femoris</a:t>
            </a:r>
            <a:r>
              <a:rPr lang="en-GB" dirty="0" smtClean="0"/>
              <a:t>, medial and lateral </a:t>
            </a:r>
            <a:r>
              <a:rPr lang="en-GB" dirty="0" err="1" smtClean="0"/>
              <a:t>circ</a:t>
            </a:r>
            <a:r>
              <a:rPr lang="en-GB" dirty="0" smtClean="0"/>
              <a:t> femoral and deep external </a:t>
            </a:r>
            <a:r>
              <a:rPr lang="en-GB" dirty="0" err="1" smtClean="0"/>
              <a:t>pudendal</a:t>
            </a:r>
            <a:r>
              <a:rPr lang="en-GB" dirty="0" smtClean="0"/>
              <a:t> 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88447"/>
            <a:ext cx="4085084" cy="396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878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Thank you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GB" sz="4800" dirty="0" smtClean="0"/>
              <a:t>Dr </a:t>
            </a:r>
            <a:r>
              <a:rPr lang="en-GB" sz="4800" dirty="0" err="1" smtClean="0"/>
              <a:t>Elsayed</a:t>
            </a:r>
            <a:r>
              <a:rPr lang="en-GB" sz="4800" dirty="0" smtClean="0"/>
              <a:t> </a:t>
            </a:r>
            <a:r>
              <a:rPr lang="en-GB" sz="4800" dirty="0" err="1" smtClean="0"/>
              <a:t>Aly</a:t>
            </a:r>
            <a:r>
              <a:rPr lang="en-GB" sz="4800" dirty="0" smtClean="0"/>
              <a:t> </a:t>
            </a:r>
            <a:r>
              <a:rPr lang="en-GB" sz="4800" dirty="0" err="1" smtClean="0"/>
              <a:t>Metwally</a:t>
            </a:r>
            <a:endParaRPr lang="en-US" sz="4800" dirty="0"/>
          </a:p>
        </p:txBody>
      </p:sp>
      <p:pic>
        <p:nvPicPr>
          <p:cNvPr id="5" name="Content Placeholder 14" descr="Green Sea Turtle.jpg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57" b="67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239616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Blood vessels of the lower limb</a:t>
            </a:r>
            <a:endParaRPr lang="ar-E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2921" y="1576537"/>
            <a:ext cx="7620000" cy="4800600"/>
          </a:xfrm>
        </p:spPr>
        <p:txBody>
          <a:bodyPr/>
          <a:lstStyle/>
          <a:p>
            <a:pPr marL="114300" indent="0">
              <a:buNone/>
              <a:defRPr/>
            </a:pPr>
            <a:endParaRPr lang="ar-EG" dirty="0"/>
          </a:p>
        </p:txBody>
      </p:sp>
      <p:pic>
        <p:nvPicPr>
          <p:cNvPr id="197636" name="Picture 5" descr="http://www.imperial.edu/~thomas.morrell/cha_15_tortora_blood_vessels_files/image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28899"/>
            <a:ext cx="7776864" cy="494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1185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654032"/>
          </a:xfrm>
        </p:spPr>
        <p:txBody>
          <a:bodyPr/>
          <a:lstStyle/>
          <a:p>
            <a:r>
              <a:rPr lang="en-GB" dirty="0"/>
              <a:t>Femoral artery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20" y="1000108"/>
            <a:ext cx="4071966" cy="5500726"/>
          </a:xfrm>
        </p:spPr>
        <p:txBody>
          <a:bodyPr>
            <a:normAutofit fontScale="92500" lnSpcReduction="20000"/>
          </a:bodyPr>
          <a:lstStyle/>
          <a:p>
            <a:r>
              <a:rPr lang="en-GB" b="1" dirty="0"/>
              <a:t>Origin: </a:t>
            </a:r>
            <a:r>
              <a:rPr lang="en-GB" dirty="0"/>
              <a:t>continuation of external iliac artery at mid inguinal </a:t>
            </a:r>
            <a:r>
              <a:rPr lang="en-GB" dirty="0" smtClean="0"/>
              <a:t>point.</a:t>
            </a:r>
            <a:endParaRPr lang="en-GB" dirty="0"/>
          </a:p>
          <a:p>
            <a:r>
              <a:rPr lang="en-GB" b="1" dirty="0"/>
              <a:t>Termination: </a:t>
            </a:r>
            <a:r>
              <a:rPr lang="en-GB" dirty="0"/>
              <a:t>at adductor hiatus and continues as </a:t>
            </a:r>
            <a:r>
              <a:rPr lang="en-GB" dirty="0" err="1"/>
              <a:t>popliteal</a:t>
            </a:r>
            <a:r>
              <a:rPr lang="en-GB" dirty="0"/>
              <a:t> </a:t>
            </a:r>
            <a:r>
              <a:rPr lang="en-GB" dirty="0" smtClean="0"/>
              <a:t>artery.</a:t>
            </a:r>
          </a:p>
          <a:p>
            <a:r>
              <a:rPr lang="en-GB" b="1" dirty="0" smtClean="0"/>
              <a:t>SA: </a:t>
            </a:r>
            <a:r>
              <a:rPr lang="en-GB" dirty="0" smtClean="0"/>
              <a:t>upper 2/3 of a line bet MIP to AT.</a:t>
            </a:r>
            <a:endParaRPr lang="en-GB" dirty="0"/>
          </a:p>
          <a:p>
            <a:r>
              <a:rPr lang="en-GB" b="1" dirty="0"/>
              <a:t>Course: </a:t>
            </a:r>
            <a:r>
              <a:rPr lang="en-GB" dirty="0"/>
              <a:t>lies in femoral sheath with femoral vein medial to it and femoral nerve lateral to it and outside the </a:t>
            </a:r>
            <a:r>
              <a:rPr lang="en-GB" dirty="0" smtClean="0"/>
              <a:t>sheath.</a:t>
            </a:r>
          </a:p>
          <a:p>
            <a:r>
              <a:rPr lang="en-GB" dirty="0" smtClean="0"/>
              <a:t>Post  ms of floor of femoral triangle and ant skin, roof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84785"/>
            <a:ext cx="365760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60860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34016"/>
            <a:ext cx="5872968" cy="508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383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Branches of the femoral </a:t>
            </a:r>
            <a:r>
              <a:rPr lang="en-US" dirty="0" smtClean="0"/>
              <a:t>artery =3 superficial +3 deep =6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5321808"/>
          </a:xfrm>
        </p:spPr>
        <p:txBody>
          <a:bodyPr>
            <a:normAutofit fontScale="92500" lnSpcReduction="20000"/>
          </a:bodyPr>
          <a:lstStyle/>
          <a:p>
            <a:pPr marL="114300" indent="0">
              <a:buNone/>
              <a:defRPr/>
            </a:pPr>
            <a:r>
              <a:rPr lang="en-GB" b="1" dirty="0" smtClean="0"/>
              <a:t>Superficial (Superficial </a:t>
            </a:r>
            <a:r>
              <a:rPr lang="en-GB" b="1" dirty="0"/>
              <a:t>inguinal </a:t>
            </a:r>
            <a:r>
              <a:rPr lang="en-GB" b="1" dirty="0" smtClean="0"/>
              <a:t>arteries) </a:t>
            </a:r>
            <a:endParaRPr lang="en-US" dirty="0"/>
          </a:p>
          <a:p>
            <a:pPr marL="628650" indent="-514350">
              <a:buFont typeface="+mj-lt"/>
              <a:buAutoNum type="arabicPeriod"/>
              <a:defRPr/>
            </a:pPr>
            <a:r>
              <a:rPr lang="en-US" b="1" dirty="0" smtClean="0"/>
              <a:t>Superficial Circumflex Iliac.</a:t>
            </a:r>
          </a:p>
          <a:p>
            <a:pPr marL="628650" indent="-514350">
              <a:buFont typeface="+mj-lt"/>
              <a:buAutoNum type="arabicPeriod"/>
              <a:defRPr/>
            </a:pPr>
            <a:r>
              <a:rPr lang="en-US" b="1" dirty="0" smtClean="0"/>
              <a:t>Superficial </a:t>
            </a:r>
            <a:r>
              <a:rPr lang="en-US" b="1" dirty="0" err="1"/>
              <a:t>Epigastric</a:t>
            </a:r>
            <a:r>
              <a:rPr lang="en-US" b="1" dirty="0"/>
              <a:t>.</a:t>
            </a:r>
          </a:p>
          <a:p>
            <a:pPr marL="628650" indent="-514350">
              <a:buFont typeface="+mj-lt"/>
              <a:buAutoNum type="arabicPeriod"/>
              <a:defRPr/>
            </a:pPr>
            <a:r>
              <a:rPr lang="en-US" b="1" dirty="0" smtClean="0"/>
              <a:t>Superficial </a:t>
            </a:r>
            <a:r>
              <a:rPr lang="en-US" b="1" dirty="0"/>
              <a:t>External </a:t>
            </a:r>
            <a:r>
              <a:rPr lang="en-US" b="1" dirty="0" err="1"/>
              <a:t>Pudendal</a:t>
            </a:r>
            <a:r>
              <a:rPr lang="en-US" b="1" dirty="0"/>
              <a:t> </a:t>
            </a:r>
            <a:endParaRPr lang="en-US" b="1" dirty="0" smtClean="0"/>
          </a:p>
          <a:p>
            <a:pPr marL="628650" indent="-514350">
              <a:buNone/>
              <a:defRPr/>
            </a:pPr>
            <a:r>
              <a:rPr lang="en-US" b="1" dirty="0" smtClean="0"/>
              <a:t>Deep branches:</a:t>
            </a:r>
            <a:endParaRPr lang="en-US" b="1" dirty="0"/>
          </a:p>
          <a:p>
            <a:pPr marL="628650" indent="-514350">
              <a:buFont typeface="+mj-lt"/>
              <a:buAutoNum type="arabicPeriod"/>
              <a:defRPr/>
            </a:pPr>
            <a:r>
              <a:rPr lang="en-US" b="1" dirty="0" smtClean="0"/>
              <a:t>Deep </a:t>
            </a:r>
            <a:r>
              <a:rPr lang="en-US" b="1" dirty="0"/>
              <a:t>External </a:t>
            </a:r>
            <a:r>
              <a:rPr lang="en-US" b="1" dirty="0" err="1"/>
              <a:t>Pudendal</a:t>
            </a:r>
            <a:r>
              <a:rPr lang="en-US" b="1" dirty="0"/>
              <a:t>.</a:t>
            </a:r>
            <a:endParaRPr lang="en-US" dirty="0"/>
          </a:p>
          <a:p>
            <a:pPr marL="628650" indent="-514350">
              <a:buFont typeface="+mj-lt"/>
              <a:buAutoNum type="arabicPeriod"/>
              <a:defRPr/>
            </a:pPr>
            <a:r>
              <a:rPr lang="en-US" b="1" dirty="0" err="1" smtClean="0"/>
              <a:t>Profunda</a:t>
            </a:r>
            <a:r>
              <a:rPr lang="en-US" b="1" dirty="0" smtClean="0"/>
              <a:t> </a:t>
            </a:r>
            <a:r>
              <a:rPr lang="en-US" b="1" dirty="0" err="1"/>
              <a:t>Femoris</a:t>
            </a:r>
            <a:r>
              <a:rPr lang="en-US" b="1" dirty="0"/>
              <a:t>.</a:t>
            </a:r>
          </a:p>
          <a:p>
            <a:pPr marL="628650" indent="-514350">
              <a:buFont typeface="+mj-lt"/>
              <a:buAutoNum type="arabicPeriod"/>
              <a:defRPr/>
            </a:pPr>
            <a:r>
              <a:rPr lang="en-GB" b="1" dirty="0" smtClean="0"/>
              <a:t> </a:t>
            </a:r>
            <a:r>
              <a:rPr lang="en-GB" b="1" dirty="0"/>
              <a:t>Descending </a:t>
            </a:r>
            <a:r>
              <a:rPr lang="en-GB" b="1" dirty="0" err="1"/>
              <a:t>genicular</a:t>
            </a:r>
            <a:endParaRPr lang="ar-EG" b="1" dirty="0"/>
          </a:p>
          <a:p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700809"/>
            <a:ext cx="3657600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991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Profunda</a:t>
            </a:r>
            <a:r>
              <a:rPr lang="en-US" dirty="0" smtClean="0"/>
              <a:t> </a:t>
            </a:r>
            <a:r>
              <a:rPr lang="en-US" dirty="0" err="1" smtClean="0"/>
              <a:t>femoris</a:t>
            </a:r>
            <a:r>
              <a:rPr lang="en-US" dirty="0" smtClean="0"/>
              <a:t> artery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1612"/>
            <a:ext cx="3143272" cy="4800600"/>
          </a:xfrm>
        </p:spPr>
        <p:txBody>
          <a:bodyPr/>
          <a:lstStyle/>
          <a:p>
            <a:r>
              <a:rPr lang="en-US" b="1" dirty="0" smtClean="0"/>
              <a:t>Origin: </a:t>
            </a:r>
            <a:r>
              <a:rPr lang="en-US" dirty="0" smtClean="0"/>
              <a:t>femoral artery.</a:t>
            </a:r>
          </a:p>
          <a:p>
            <a:r>
              <a:rPr lang="en-US" b="1" dirty="0" smtClean="0"/>
              <a:t>Course and relations:</a:t>
            </a:r>
          </a:p>
          <a:p>
            <a:r>
              <a:rPr lang="en-US" dirty="0" smtClean="0"/>
              <a:t>Posterior to femoral artery anterior to </a:t>
            </a:r>
            <a:r>
              <a:rPr lang="en-US" dirty="0" err="1" smtClean="0"/>
              <a:t>pectineus</a:t>
            </a:r>
            <a:r>
              <a:rPr lang="en-US" dirty="0" smtClean="0"/>
              <a:t>.</a:t>
            </a:r>
          </a:p>
          <a:p>
            <a:r>
              <a:rPr lang="en-US" dirty="0" smtClean="0"/>
              <a:t>Leaves femoral triangle by passing bet </a:t>
            </a:r>
            <a:r>
              <a:rPr lang="en-US" dirty="0" err="1" smtClean="0"/>
              <a:t>pectineus</a:t>
            </a:r>
            <a:r>
              <a:rPr lang="en-US" dirty="0" smtClean="0"/>
              <a:t> and adductor </a:t>
            </a:r>
            <a:r>
              <a:rPr lang="en-US" dirty="0" err="1" smtClean="0"/>
              <a:t>longus</a:t>
            </a:r>
            <a:r>
              <a:rPr lang="en-US" dirty="0" smtClean="0"/>
              <a:t>.</a:t>
            </a:r>
          </a:p>
          <a:p>
            <a:r>
              <a:rPr lang="en-US" dirty="0" smtClean="0"/>
              <a:t>Lies on add </a:t>
            </a:r>
            <a:r>
              <a:rPr lang="en-US" dirty="0" err="1" smtClean="0"/>
              <a:t>brevis</a:t>
            </a:r>
            <a:r>
              <a:rPr lang="en-US" dirty="0" smtClean="0"/>
              <a:t> and </a:t>
            </a:r>
            <a:r>
              <a:rPr lang="en-US" dirty="0" err="1" smtClean="0"/>
              <a:t>magnus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Termination</a:t>
            </a:r>
            <a:r>
              <a:rPr lang="en-US" dirty="0" smtClean="0"/>
              <a:t>: as 4</a:t>
            </a:r>
            <a:r>
              <a:rPr lang="en-US" baseline="30000" dirty="0" smtClean="0"/>
              <a:t>th</a:t>
            </a:r>
            <a:r>
              <a:rPr lang="en-US" dirty="0" smtClean="0"/>
              <a:t> perforating art.</a:t>
            </a:r>
          </a:p>
          <a:p>
            <a:endParaRPr lang="ar-SA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357298"/>
            <a:ext cx="4968552" cy="486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1085</TotalTime>
  <Words>1623</Words>
  <Application>Microsoft Office PowerPoint</Application>
  <PresentationFormat>On-screen Show (4:3)</PresentationFormat>
  <Paragraphs>299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Adjacency</vt:lpstr>
      <vt:lpstr>Slide 1</vt:lpstr>
      <vt:lpstr>Vessels of lower limb</vt:lpstr>
      <vt:lpstr>Arteries of the gluteal region </vt:lpstr>
      <vt:lpstr>Abdominal aorta</vt:lpstr>
      <vt:lpstr>Blood vessels of the lower limb</vt:lpstr>
      <vt:lpstr>Femoral artery</vt:lpstr>
      <vt:lpstr>Slide 7</vt:lpstr>
      <vt:lpstr>Branches of the femoral artery =3 superficial +3 deep =6</vt:lpstr>
      <vt:lpstr>Profunda femoris artery</vt:lpstr>
      <vt:lpstr>Branches of profuda femoris</vt:lpstr>
      <vt:lpstr>Slide 11</vt:lpstr>
      <vt:lpstr>Branches of profuda femoris</vt:lpstr>
      <vt:lpstr>Popliteal artery</vt:lpstr>
      <vt:lpstr>Branches of popliteal artery</vt:lpstr>
      <vt:lpstr>Anterior tibial artery</vt:lpstr>
      <vt:lpstr>Branches of anterior tibial artery </vt:lpstr>
      <vt:lpstr>Dorsalis pedis artery</vt:lpstr>
      <vt:lpstr>Branches of dorsalis pedis</vt:lpstr>
      <vt:lpstr>Slide 19</vt:lpstr>
      <vt:lpstr>Posterior tibial artery</vt:lpstr>
      <vt:lpstr>Branches of Posterior tibial artery</vt:lpstr>
      <vt:lpstr>Peroneal artery</vt:lpstr>
      <vt:lpstr>Medial and lateral plantar arteries</vt:lpstr>
      <vt:lpstr>Slide 24</vt:lpstr>
      <vt:lpstr>Slide 25</vt:lpstr>
      <vt:lpstr>Regarding femoral artery the followings are true except:</vt:lpstr>
      <vt:lpstr>Regarding popliteal artery the following is correct:</vt:lpstr>
      <vt:lpstr>The following are true as regard ant tibial artery except</vt:lpstr>
      <vt:lpstr>Regarding posterior tibial artery, choose the incorrect statment</vt:lpstr>
      <vt:lpstr>Regarding gluteal arteries choose the correct answer.</vt:lpstr>
      <vt:lpstr>Anastomosis of lower limb</vt:lpstr>
      <vt:lpstr>Mention 6 branches of femoral artery</vt:lpstr>
      <vt:lpstr>Mention 3 branches of profunda femoris</vt:lpstr>
      <vt:lpstr>Mention 8 branches of popliteal artery</vt:lpstr>
      <vt:lpstr>Mention 5 branches of anterior tibial artery</vt:lpstr>
      <vt:lpstr>Mention 5 branches of dorsalis pedis artery</vt:lpstr>
      <vt:lpstr>Mention branches of posterior tibial artery</vt:lpstr>
      <vt:lpstr>ANASTOMOSIS AROUND THE ANTERIOR SUPERIOR ILIAC SPINE: </vt:lpstr>
      <vt:lpstr>Trochanteric anastomosis</vt:lpstr>
      <vt:lpstr>Cruciate anastomosis </vt:lpstr>
      <vt:lpstr>Anastomosis around knee</vt:lpstr>
      <vt:lpstr>Anastomosis around ankle</vt:lpstr>
      <vt:lpstr>Superficial veins </vt:lpstr>
      <vt:lpstr>Great saphenous vein</vt:lpstr>
      <vt:lpstr>Slide 45</vt:lpstr>
      <vt:lpstr>II-The small saphenous vein</vt:lpstr>
      <vt:lpstr>Deep veins </vt:lpstr>
      <vt:lpstr>Femoral vein</vt:lpstr>
      <vt:lpstr>Thank you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Arteries of the gluteal region</dc:title>
  <dc:creator>dr sayed metwally</dc:creator>
  <cp:lastModifiedBy>ACER</cp:lastModifiedBy>
  <cp:revision>55</cp:revision>
  <dcterms:created xsi:type="dcterms:W3CDTF">2012-03-18T18:33:49Z</dcterms:created>
  <dcterms:modified xsi:type="dcterms:W3CDTF">2013-04-16T19:35:18Z</dcterms:modified>
</cp:coreProperties>
</file>